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app.xml" ContentType="application/vnd.openxmlformats-officedocument.extended-properties+xml"/>
  <Override PartName="/docProps/core.xml" ContentType="application/vnd.openxmlformats-package.core-properties+xml"/>
  <Override PartName="/ppt/_rels/presentation.xml.rels" ContentType="application/vnd.openxmlformats-package.relationships+xml"/>
  <Override PartName="/ppt/notesSlides/_rels/notesSlide38.xml.rels" ContentType="application/vnd.openxmlformats-package.relationships+xml"/>
  <Override PartName="/ppt/notesSlides/notesSlide38.xml" ContentType="application/vnd.openxmlformats-officedocument.presentationml.notesSlide+xml"/>
  <Override PartName="/ppt/media/image41.png" ContentType="image/png"/>
  <Override PartName="/ppt/media/image40.png" ContentType="image/png"/>
  <Override PartName="/ppt/media/image39.png" ContentType="image/png"/>
  <Override PartName="/ppt/media/image37.jpeg" ContentType="image/jpeg"/>
  <Override PartName="/ppt/media/image14.png" ContentType="image/png"/>
  <Override PartName="/ppt/media/image38.png" ContentType="image/png"/>
  <Override PartName="/ppt/media/image13.png" ContentType="image/png"/>
  <Override PartName="/ppt/media/image12.png" ContentType="image/png"/>
  <Override PartName="/ppt/media/image16.png" ContentType="image/png"/>
  <Override PartName="/ppt/media/image15.png" ContentType="image/png"/>
  <Override PartName="/ppt/media/image17.png" ContentType="image/png"/>
  <Override PartName="/ppt/media/image18.png" ContentType="image/png"/>
  <Override PartName="/ppt/media/image19.png" ContentType="image/png"/>
  <Override PartName="/ppt/media/image20.png" ContentType="image/png"/>
  <Override PartName="/ppt/media/image21.png" ContentType="image/png"/>
  <Override PartName="/ppt/media/image22.png" ContentType="image/png"/>
  <Override PartName="/ppt/media/image23.png" ContentType="image/png"/>
  <Override PartName="/ppt/media/image25.png" ContentType="image/png"/>
  <Override PartName="/ppt/media/image26.png" ContentType="image/png"/>
  <Override PartName="/ppt/media/image27.png" ContentType="image/png"/>
  <Override PartName="/ppt/media/image28.png" ContentType="image/png"/>
  <Override PartName="/ppt/media/image29.png" ContentType="image/png"/>
  <Override PartName="/ppt/media/image30.png" ContentType="image/png"/>
  <Override PartName="/ppt/media/image31.png" ContentType="image/png"/>
  <Override PartName="/ppt/media/image32.png" ContentType="image/png"/>
  <Override PartName="/ppt/media/image33.png" ContentType="image/png"/>
  <Override PartName="/ppt/media/image34.png" ContentType="image/png"/>
  <Override PartName="/ppt/media/image10.png" ContentType="image/png"/>
  <Override PartName="/ppt/media/image35.png" ContentType="image/png"/>
  <Override PartName="/ppt/media/image11.png" ContentType="image/png"/>
  <Override PartName="/ppt/media/image36.png" ContentType="image/png"/>
  <Override PartName="/ppt/media/image9.png" ContentType="image/png"/>
  <Override PartName="/ppt/media/image8.png" ContentType="image/png"/>
  <Override PartName="/ppt/media/image7.png" ContentType="image/png"/>
  <Override PartName="/ppt/media/image2.png" ContentType="image/png"/>
  <Override PartName="/ppt/media/image1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media/image24.jpeg" ContentType="image/jpeg"/>
  <Override PartName="/ppt/slideMasters/_rels/slideMaster6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7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slideLayouts/slideLayout72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_rels/slideLayout68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6.xml.rels" ContentType="application/vnd.openxmlformats-package.relationships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6.xml" ContentType="application/vnd.openxmlformats-officedocument.presentationml.slideLayout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38.xml" ContentType="application/vnd.openxmlformats-officedocument.presentationml.slide+xml"/>
  <Override PartName="/ppt/slides/slide13.xml" ContentType="application/vnd.openxmlformats-officedocument.presentationml.slide+xml"/>
  <Override PartName="/ppt/slides/slide37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10.xml" ContentType="application/vnd.openxmlformats-officedocument.presentationml.slide+xml"/>
  <Override PartName="/ppt/slides/slide35.xml" ContentType="application/vnd.openxmlformats-officedocument.presentationml.slide+xml"/>
  <Override PartName="/ppt/slides/slide11.xml" ContentType="application/vnd.openxmlformats-officedocument.presentationml.slide+xml"/>
  <Override PartName="/ppt/slides/slide36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14.xml" ContentType="application/vnd.openxmlformats-officedocument.presentationml.slide+xml"/>
  <Override PartName="/ppt/slides/slide1.xml" ContentType="application/vnd.openxmlformats-officedocument.presentationml.slide+xml"/>
  <Override PartName="/ppt/slides/slide16.xml" ContentType="application/vnd.openxmlformats-officedocument.presentationml.slide+xml"/>
  <Override PartName="/ppt/slides/slide3.xml" ContentType="application/vnd.openxmlformats-officedocument.presentationml.slide+xml"/>
  <Override PartName="/ppt/slides/_rels/slide38.xml.rels" ContentType="application/vnd.openxmlformats-package.relationships+xml"/>
  <Override PartName="/ppt/slides/_rels/slide37.xml.rels" ContentType="application/vnd.openxmlformats-package.relationships+xml"/>
  <Override PartName="/ppt/slides/_rels/slide16.xml.rels" ContentType="application/vnd.openxmlformats-package.relationships+xml"/>
  <Override PartName="/ppt/slides/_rels/slide15.xml.rels" ContentType="application/vnd.openxmlformats-package.relationships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11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2.xml.rels" ContentType="application/vnd.openxmlformats-package.relationships+xml"/>
  <Override PartName="/ppt/slides/_rels/slide34.xml.rels" ContentType="application/vnd.openxmlformats-package.relationships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33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35.xml.rels" ContentType="application/vnd.openxmlformats-package.relationships+xml"/>
  <Override PartName="/ppt/slides/_rels/slide5.xml.rels" ContentType="application/vnd.openxmlformats-package.relationships+xml"/>
  <Override PartName="/ppt/slides/_rels/slide36.xml.rels" ContentType="application/vnd.openxmlformats-package.relationships+xml"/>
  <Override PartName="/ppt/slides/_rels/slide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  <Override PartName="/ppt/slides/_rels/slide20.xml.rels" ContentType="application/vnd.openxmlformats-package.relationships+xml"/>
  <Override PartName="/ppt/slides/_rels/slide21.xml.rels" ContentType="application/vnd.openxmlformats-package.relationships+xml"/>
  <Override PartName="/ppt/slides/_rels/slide22.xml.rels" ContentType="application/vnd.openxmlformats-package.relationships+xml"/>
  <Override PartName="/ppt/slides/_rels/slide23.xml.rels" ContentType="application/vnd.openxmlformats-package.relationships+xml"/>
  <Override PartName="/ppt/slides/_rels/slide24.xml.rels" ContentType="application/vnd.openxmlformats-package.relationships+xml"/>
  <Override PartName="/ppt/slides/_rels/slide30.xml.rels" ContentType="application/vnd.openxmlformats-package.relationships+xml"/>
  <Override PartName="/ppt/slides/_rels/slide25.xml.rels" ContentType="application/vnd.openxmlformats-package.relationships+xml"/>
  <Override PartName="/ppt/slides/_rels/slide31.xml.rels" ContentType="application/vnd.openxmlformats-package.relationships+xml"/>
  <Override PartName="/ppt/slides/_rels/slide26.xml.rels" ContentType="application/vnd.openxmlformats-package.relationships+xml"/>
  <Override PartName="/ppt/slides/_rels/slide27.xml.rels" ContentType="application/vnd.openxmlformats-package.relationships+xml"/>
  <Override PartName="/ppt/slides/_rels/slide32.xml.rels" ContentType="application/vnd.openxmlformats-package.relationships+xml"/>
  <Override PartName="/ppt/slides/_rels/slide28.xml.rels" ContentType="application/vnd.openxmlformats-package.relationships+xml"/>
  <Override PartName="/ppt/slides/_rels/slide10.xml.rels" ContentType="application/vnd.openxmlformats-package.relationships+xml"/>
  <Override PartName="/ppt/slides/_rels/slide29.xml.rels" ContentType="application/vnd.openxmlformats-package.relationships+xml"/>
  <Override PartName="/ppt/slides/slide17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284" r:id="rId37"/>
    <p:sldId id="285" r:id="rId38"/>
    <p:sldId id="286" r:id="rId39"/>
    <p:sldId id="287" r:id="rId40"/>
    <p:sldId id="288" r:id="rId41"/>
    <p:sldId id="289" r:id="rId42"/>
    <p:sldId id="290" r:id="rId43"/>
    <p:sldId id="291" r:id="rId44"/>
    <p:sldId id="292" r:id="rId45"/>
    <p:sldId id="293" r:id="rId46"/>
  </p:sldIdLst>
  <p:sldSz cx="10080625" cy="7559675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notesMaster" Target="notesMasters/notesMaster1.xml"/><Relationship Id="rId9" Type="http://schemas.openxmlformats.org/officeDocument/2006/relationships/slide" Target="slides/slide1.xml"/><Relationship Id="rId10" Type="http://schemas.openxmlformats.org/officeDocument/2006/relationships/slide" Target="slides/slide2.xml"/><Relationship Id="rId11" Type="http://schemas.openxmlformats.org/officeDocument/2006/relationships/slide" Target="slides/slide3.xml"/><Relationship Id="rId12" Type="http://schemas.openxmlformats.org/officeDocument/2006/relationships/slide" Target="slides/slide4.xml"/><Relationship Id="rId13" Type="http://schemas.openxmlformats.org/officeDocument/2006/relationships/slide" Target="slides/slide5.xml"/><Relationship Id="rId14" Type="http://schemas.openxmlformats.org/officeDocument/2006/relationships/slide" Target="slides/slide6.xml"/><Relationship Id="rId15" Type="http://schemas.openxmlformats.org/officeDocument/2006/relationships/slide" Target="slides/slide7.xml"/><Relationship Id="rId16" Type="http://schemas.openxmlformats.org/officeDocument/2006/relationships/slide" Target="slides/slide8.xml"/><Relationship Id="rId17" Type="http://schemas.openxmlformats.org/officeDocument/2006/relationships/slide" Target="slides/slide9.xml"/><Relationship Id="rId18" Type="http://schemas.openxmlformats.org/officeDocument/2006/relationships/slide" Target="slides/slide10.xml"/><Relationship Id="rId19" Type="http://schemas.openxmlformats.org/officeDocument/2006/relationships/slide" Target="slides/slide11.xml"/><Relationship Id="rId20" Type="http://schemas.openxmlformats.org/officeDocument/2006/relationships/slide" Target="slides/slide12.xml"/><Relationship Id="rId21" Type="http://schemas.openxmlformats.org/officeDocument/2006/relationships/slide" Target="slides/slide13.xml"/><Relationship Id="rId22" Type="http://schemas.openxmlformats.org/officeDocument/2006/relationships/slide" Target="slides/slide14.xml"/><Relationship Id="rId23" Type="http://schemas.openxmlformats.org/officeDocument/2006/relationships/slide" Target="slides/slide15.xml"/><Relationship Id="rId24" Type="http://schemas.openxmlformats.org/officeDocument/2006/relationships/slide" Target="slides/slide16.xml"/><Relationship Id="rId25" Type="http://schemas.openxmlformats.org/officeDocument/2006/relationships/slide" Target="slides/slide17.xml"/><Relationship Id="rId26" Type="http://schemas.openxmlformats.org/officeDocument/2006/relationships/slide" Target="slides/slide18.xml"/><Relationship Id="rId27" Type="http://schemas.openxmlformats.org/officeDocument/2006/relationships/slide" Target="slides/slide19.xml"/><Relationship Id="rId28" Type="http://schemas.openxmlformats.org/officeDocument/2006/relationships/slide" Target="slides/slide20.xml"/><Relationship Id="rId29" Type="http://schemas.openxmlformats.org/officeDocument/2006/relationships/slide" Target="slides/slide21.xml"/><Relationship Id="rId30" Type="http://schemas.openxmlformats.org/officeDocument/2006/relationships/slide" Target="slides/slide22.xml"/><Relationship Id="rId31" Type="http://schemas.openxmlformats.org/officeDocument/2006/relationships/slide" Target="slides/slide23.xml"/><Relationship Id="rId32" Type="http://schemas.openxmlformats.org/officeDocument/2006/relationships/slide" Target="slides/slide24.xml"/><Relationship Id="rId33" Type="http://schemas.openxmlformats.org/officeDocument/2006/relationships/slide" Target="slides/slide25.xml"/><Relationship Id="rId34" Type="http://schemas.openxmlformats.org/officeDocument/2006/relationships/slide" Target="slides/slide26.xml"/><Relationship Id="rId35" Type="http://schemas.openxmlformats.org/officeDocument/2006/relationships/slide" Target="slides/slide27.xml"/><Relationship Id="rId36" Type="http://schemas.openxmlformats.org/officeDocument/2006/relationships/slide" Target="slides/slide28.xml"/><Relationship Id="rId37" Type="http://schemas.openxmlformats.org/officeDocument/2006/relationships/slide" Target="slides/slide29.xml"/><Relationship Id="rId38" Type="http://schemas.openxmlformats.org/officeDocument/2006/relationships/slide" Target="slides/slide30.xml"/><Relationship Id="rId39" Type="http://schemas.openxmlformats.org/officeDocument/2006/relationships/slide" Target="slides/slide31.xml"/><Relationship Id="rId40" Type="http://schemas.openxmlformats.org/officeDocument/2006/relationships/slide" Target="slides/slide32.xml"/><Relationship Id="rId41" Type="http://schemas.openxmlformats.org/officeDocument/2006/relationships/slide" Target="slides/slide33.xml"/><Relationship Id="rId42" Type="http://schemas.openxmlformats.org/officeDocument/2006/relationships/slide" Target="slides/slide34.xml"/><Relationship Id="rId43" Type="http://schemas.openxmlformats.org/officeDocument/2006/relationships/slide" Target="slides/slide35.xml"/><Relationship Id="rId44" Type="http://schemas.openxmlformats.org/officeDocument/2006/relationships/slide" Target="slides/slide36.xml"/><Relationship Id="rId45" Type="http://schemas.openxmlformats.org/officeDocument/2006/relationships/slide" Target="slides/slide37.xml"/><Relationship Id="rId46" Type="http://schemas.openxmlformats.org/officeDocument/2006/relationships/slide" Target="slides/slide38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7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move the slide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29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30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1400" spc="-1" strike="noStrike">
                <a:latin typeface="Times New Roman"/>
              </a:rPr>
              <a:t>&lt;header&gt;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31" name="PlaceHolder 4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32" name="PlaceHolder 5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33" name="PlaceHolder 6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F6F4DC1D-BFD9-4471-92C3-EF7D0E0C4E37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38.xml.rels><?xml version="1.0" encoding="UTF-8"?>
<Relationships xmlns="http://schemas.openxmlformats.org/package/2006/relationships"><Relationship Id="rId1" Type="http://schemas.openxmlformats.org/officeDocument/2006/relationships/slide" Target="../slides/slide38.xml"/><Relationship Id="rId2" Type="http://schemas.openxmlformats.org/officeDocument/2006/relationships/notesMaster" Target="../notesMasters/notesMaster1.xml"/>
</Relationships>
</file>

<file path=ppt/notesSlides/notesSlide3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PlaceHolder 1"/>
          <p:cNvSpPr>
            <a:spLocks noGrp="1"/>
          </p:cNvSpPr>
          <p:nvPr>
            <p:ph type="sldImg"/>
          </p:nvPr>
        </p:nvSpPr>
        <p:spPr>
          <a:xfrm>
            <a:off x="1371600" y="764280"/>
            <a:ext cx="5027040" cy="3769920"/>
          </a:xfrm>
          <a:prstGeom prst="rect">
            <a:avLst/>
          </a:prstGeom>
        </p:spPr>
      </p:sp>
      <p:sp>
        <p:nvSpPr>
          <p:cNvPr id="382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6120" cy="4524480"/>
          </a:xfrm>
          <a:prstGeom prst="rect">
            <a:avLst/>
          </a:prstGeom>
        </p:spPr>
        <p:txBody>
          <a:bodyPr lIns="0" rIns="0" tIns="0" bIns="0"/>
          <a:p>
            <a:pPr marL="216000" indent="-21492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Thank you for your attention and I’m happy to take any questions!</a:t>
            </a:r>
            <a:endParaRPr b="0" lang="en-US" sz="20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8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6" name="PlaceHolder 5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 type="body"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1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2" name="PlaceHolder 6"/>
          <p:cNvSpPr>
            <a:spLocks noGrp="1"/>
          </p:cNvSpPr>
          <p:nvPr>
            <p:ph type="body"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3" name="PlaceHolder 7"/>
          <p:cNvSpPr>
            <a:spLocks noGrp="1"/>
          </p:cNvSpPr>
          <p:nvPr>
            <p:ph type="body"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7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8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1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2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6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2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3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4" name="PlaceHolder 5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 type="body"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8" name="PlaceHolder 4"/>
          <p:cNvSpPr>
            <a:spLocks noGrp="1"/>
          </p:cNvSpPr>
          <p:nvPr>
            <p:ph type="body"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9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0" name="PlaceHolder 6"/>
          <p:cNvSpPr>
            <a:spLocks noGrp="1"/>
          </p:cNvSpPr>
          <p:nvPr>
            <p:ph type="body"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1" name="PlaceHolder 7"/>
          <p:cNvSpPr>
            <a:spLocks noGrp="1"/>
          </p:cNvSpPr>
          <p:nvPr>
            <p:ph type="body"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5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0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5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6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9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0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7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3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4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7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7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7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0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1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2" name="PlaceHolder 5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8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5" name="PlaceHolder 3"/>
          <p:cNvSpPr>
            <a:spLocks noGrp="1"/>
          </p:cNvSpPr>
          <p:nvPr>
            <p:ph type="body"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6" name="PlaceHolder 4"/>
          <p:cNvSpPr>
            <a:spLocks noGrp="1"/>
          </p:cNvSpPr>
          <p:nvPr>
            <p:ph type="body"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7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8" name="PlaceHolder 6"/>
          <p:cNvSpPr>
            <a:spLocks noGrp="1"/>
          </p:cNvSpPr>
          <p:nvPr>
            <p:ph type="body"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9" name="PlaceHolder 7"/>
          <p:cNvSpPr>
            <a:spLocks noGrp="1"/>
          </p:cNvSpPr>
          <p:nvPr>
            <p:ph type="body"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93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9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9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8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0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3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4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0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7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8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1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1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2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1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5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1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8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9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0" name="PlaceHolder 5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2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3" name="PlaceHolder 3"/>
          <p:cNvSpPr>
            <a:spLocks noGrp="1"/>
          </p:cNvSpPr>
          <p:nvPr>
            <p:ph type="body"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4" name="PlaceHolder 4"/>
          <p:cNvSpPr>
            <a:spLocks noGrp="1"/>
          </p:cNvSpPr>
          <p:nvPr>
            <p:ph type="body"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5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6" name="PlaceHolder 6"/>
          <p:cNvSpPr>
            <a:spLocks noGrp="1"/>
          </p:cNvSpPr>
          <p:nvPr>
            <p:ph type="body"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7" name="PlaceHolder 7"/>
          <p:cNvSpPr>
            <a:spLocks noGrp="1"/>
          </p:cNvSpPr>
          <p:nvPr>
            <p:ph type="body"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49.xml"/><Relationship Id="rId3" Type="http://schemas.openxmlformats.org/officeDocument/2006/relationships/slideLayout" Target="../slideLayouts/slideLayout50.xml"/><Relationship Id="rId4" Type="http://schemas.openxmlformats.org/officeDocument/2006/relationships/slideLayout" Target="../slideLayouts/slideLayout51.xml"/><Relationship Id="rId5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4.xml"/><Relationship Id="rId8" Type="http://schemas.openxmlformats.org/officeDocument/2006/relationships/slideLayout" Target="../slideLayouts/slideLayout55.xml"/><Relationship Id="rId9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3.xml"/><Relationship Id="rId5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5.xml"/><Relationship Id="rId7" Type="http://schemas.openxmlformats.org/officeDocument/2006/relationships/slideLayout" Target="../slideLayouts/slideLayout66.xml"/><Relationship Id="rId8" Type="http://schemas.openxmlformats.org/officeDocument/2006/relationships/slideLayout" Target="../slideLayouts/slideLayout67.xml"/><Relationship Id="rId9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69.xml"/><Relationship Id="rId11" Type="http://schemas.openxmlformats.org/officeDocument/2006/relationships/slideLayout" Target="../slideLayouts/slideLayout70.xml"/><Relationship Id="rId12" Type="http://schemas.openxmlformats.org/officeDocument/2006/relationships/slideLayout" Target="../slideLayouts/slideLayout71.xml"/><Relationship Id="rId13" Type="http://schemas.openxmlformats.org/officeDocument/2006/relationships/slideLayout" Target="../slideLayouts/slideLayout7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1640" cy="4383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9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slideLayout" Target="../slideLayouts/slideLayout25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37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24.jpeg"/><Relationship Id="rId2" Type="http://schemas.openxmlformats.org/officeDocument/2006/relationships/image" Target="../media/image25.png"/><Relationship Id="rId3" Type="http://schemas.openxmlformats.org/officeDocument/2006/relationships/slideLayout" Target="../slideLayouts/slideLayout1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png"/><Relationship Id="rId3" Type="http://schemas.openxmlformats.org/officeDocument/2006/relationships/slideLayout" Target="../slideLayouts/slideLayout1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image" Target="../media/image29.png"/><Relationship Id="rId3" Type="http://schemas.openxmlformats.org/officeDocument/2006/relationships/slideLayout" Target="../slideLayouts/slideLayout13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image" Target="../media/image31.png"/><Relationship Id="rId3" Type="http://schemas.openxmlformats.org/officeDocument/2006/relationships/image" Target="../media/image32.png"/><Relationship Id="rId4" Type="http://schemas.openxmlformats.org/officeDocument/2006/relationships/slideLayout" Target="../slideLayouts/slideLayout1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1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image" Target="../media/image35.png"/><Relationship Id="rId3" Type="http://schemas.openxmlformats.org/officeDocument/2006/relationships/hyperlink" Target="https://scikit-learn.org/dev/auto_examples/inspection/plot_permutation_importance.html" TargetMode="External"/><Relationship Id="rId4" Type="http://schemas.openxmlformats.org/officeDocument/2006/relationships/slideLayout" Target="../slideLayouts/slideLayout1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slideLayout" Target="../slideLayouts/slideLayout1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37.jpeg"/><Relationship Id="rId2" Type="http://schemas.openxmlformats.org/officeDocument/2006/relationships/image" Target="../media/image38.png"/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image" Target="../media/image41.png"/><Relationship Id="rId6" Type="http://schemas.openxmlformats.org/officeDocument/2006/relationships/slideLayout" Target="../slideLayouts/slideLayout61.xml"/><Relationship Id="rId7" Type="http://schemas.openxmlformats.org/officeDocument/2006/relationships/notesSlide" Target="../notesSlides/notesSlide38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CustomShape 1"/>
          <p:cNvSpPr/>
          <p:nvPr/>
        </p:nvSpPr>
        <p:spPr>
          <a:xfrm>
            <a:off x="547200" y="1097280"/>
            <a:ext cx="7679880" cy="3368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7200" spc="-1" strike="noStrike">
                <a:solidFill>
                  <a:srgbClr val="000000"/>
                </a:solidFill>
                <a:latin typeface="Source Code Pro"/>
                <a:ea typeface="DejaVu Sans"/>
              </a:rPr>
              <a:t>dabl</a:t>
            </a:r>
            <a:endParaRPr b="0" lang="en-US" sz="7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Automatic ML with a human in the loop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35" name="CustomShape 2"/>
          <p:cNvSpPr/>
          <p:nvPr/>
        </p:nvSpPr>
        <p:spPr>
          <a:xfrm>
            <a:off x="547200" y="4114800"/>
            <a:ext cx="6766560" cy="153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4800" spc="-1" strike="noStrike">
                <a:solidFill>
                  <a:srgbClr val="000000"/>
                </a:solidFill>
                <a:latin typeface="Arial"/>
                <a:ea typeface="DejaVu Sans"/>
              </a:rPr>
              <a:t>Andreas Müller</a:t>
            </a:r>
            <a:endParaRPr b="0" lang="en-US" sz="4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Associate Research Scientist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Columbia University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Scikit-learn Technical Committee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36" name="" descr=""/>
          <p:cNvPicPr/>
          <p:nvPr/>
        </p:nvPicPr>
        <p:blipFill>
          <a:blip r:embed="rId1"/>
          <a:stretch/>
        </p:blipFill>
        <p:spPr>
          <a:xfrm>
            <a:off x="5785920" y="3134880"/>
            <a:ext cx="4088160" cy="2532960"/>
          </a:xfrm>
          <a:prstGeom prst="rect">
            <a:avLst/>
          </a:prstGeom>
          <a:ln>
            <a:noFill/>
          </a:ln>
        </p:spPr>
      </p:pic>
      <p:pic>
        <p:nvPicPr>
          <p:cNvPr id="237" name="" descr=""/>
          <p:cNvPicPr/>
          <p:nvPr/>
        </p:nvPicPr>
        <p:blipFill>
          <a:blip r:embed="rId2"/>
          <a:stretch/>
        </p:blipFill>
        <p:spPr>
          <a:xfrm>
            <a:off x="5669280" y="5943600"/>
            <a:ext cx="4296240" cy="827640"/>
          </a:xfrm>
          <a:prstGeom prst="rect">
            <a:avLst/>
          </a:prstGeom>
          <a:ln>
            <a:noFill/>
          </a:ln>
        </p:spPr>
      </p:pic>
      <p:pic>
        <p:nvPicPr>
          <p:cNvPr id="238" name="" descr=""/>
          <p:cNvPicPr/>
          <p:nvPr/>
        </p:nvPicPr>
        <p:blipFill>
          <a:blip r:embed="rId3"/>
          <a:stretch/>
        </p:blipFill>
        <p:spPr>
          <a:xfrm>
            <a:off x="1911600" y="5868360"/>
            <a:ext cx="1836000" cy="1079280"/>
          </a:xfrm>
          <a:prstGeom prst="rect">
            <a:avLst/>
          </a:prstGeom>
          <a:ln>
            <a:noFill/>
          </a:ln>
        </p:spPr>
      </p:pic>
      <p:pic>
        <p:nvPicPr>
          <p:cNvPr id="239" name="" descr=""/>
          <p:cNvPicPr/>
          <p:nvPr/>
        </p:nvPicPr>
        <p:blipFill>
          <a:blip r:embed="rId4"/>
          <a:stretch/>
        </p:blipFill>
        <p:spPr>
          <a:xfrm>
            <a:off x="548640" y="5846400"/>
            <a:ext cx="1095840" cy="11016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CustomShape 1"/>
          <p:cNvSpPr/>
          <p:nvPr/>
        </p:nvSpPr>
        <p:spPr>
          <a:xfrm>
            <a:off x="504000" y="301320"/>
            <a:ext cx="9070200" cy="1260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7" name="CustomShape 2"/>
          <p:cNvSpPr/>
          <p:nvPr/>
        </p:nvSpPr>
        <p:spPr>
          <a:xfrm>
            <a:off x="504000" y="1768680"/>
            <a:ext cx="9070920" cy="438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98" name="" descr=""/>
          <p:cNvPicPr/>
          <p:nvPr/>
        </p:nvPicPr>
        <p:blipFill>
          <a:blip r:embed="rId1"/>
          <a:stretch/>
        </p:blipFill>
        <p:spPr>
          <a:xfrm>
            <a:off x="91440" y="455760"/>
            <a:ext cx="10079280" cy="59439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9" dur="indefinite" restart="never" nodeType="tmRoot">
          <p:childTnLst>
            <p:seq>
              <p:cTn id="4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CustomShape 1"/>
          <p:cNvSpPr/>
          <p:nvPr/>
        </p:nvSpPr>
        <p:spPr>
          <a:xfrm>
            <a:off x="504000" y="301320"/>
            <a:ext cx="9070200" cy="1260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Source Code Pro"/>
                <a:ea typeface="DejaVu Sans"/>
              </a:rPr>
              <a:t>dabl.clean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00" name="CustomShape 2"/>
          <p:cNvSpPr/>
          <p:nvPr/>
        </p:nvSpPr>
        <p:spPr>
          <a:xfrm>
            <a:off x="504000" y="1768680"/>
            <a:ext cx="9070920" cy="438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2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Detect types (can overwrite)</a:t>
            </a:r>
            <a:endParaRPr b="0" lang="en-US" sz="3200" spc="-1" strike="noStrike">
              <a:latin typeface="Arial"/>
            </a:endParaRPr>
          </a:p>
          <a:p>
            <a:pPr marL="432000" indent="-322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Detect Missing / rare values</a:t>
            </a:r>
            <a:endParaRPr b="0" lang="en-US" sz="3200" spc="-1" strike="noStrike">
              <a:latin typeface="Arial"/>
            </a:endParaRPr>
          </a:p>
          <a:p>
            <a:pPr marL="432000" indent="-322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Detect ordinal vs categorical</a:t>
            </a:r>
            <a:endParaRPr b="0" lang="en-US" sz="3200" spc="-1" strike="noStrike">
              <a:latin typeface="Arial"/>
            </a:endParaRPr>
          </a:p>
          <a:p>
            <a:pPr marL="432000" indent="-322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Detect near-constant</a:t>
            </a:r>
            <a:endParaRPr b="0" lang="en-US" sz="3200" spc="-1" strike="noStrike">
              <a:latin typeface="Arial"/>
            </a:endParaRPr>
          </a:p>
          <a:p>
            <a:pPr marL="432000" indent="-322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Detect index</a:t>
            </a:r>
            <a:endParaRPr b="0" lang="en-US" sz="3200" spc="-1" strike="noStrike">
              <a:latin typeface="Arial"/>
            </a:endParaRPr>
          </a:p>
        </p:txBody>
      </p:sp>
    </p:spTree>
  </p:cSld>
  <p:timing>
    <p:tnLst>
      <p:par>
        <p:cTn id="41" dur="indefinite" restart="never" nodeType="tmRoot">
          <p:childTnLst>
            <p:seq>
              <p:cTn id="4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CustomShape 1"/>
          <p:cNvSpPr/>
          <p:nvPr/>
        </p:nvSpPr>
        <p:spPr>
          <a:xfrm>
            <a:off x="504000" y="301320"/>
            <a:ext cx="9070200" cy="5849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Visualization</a:t>
            </a:r>
            <a:endParaRPr b="0" lang="en-US" sz="3200" spc="-1" strike="noStrike">
              <a:latin typeface="Arial"/>
            </a:endParaRPr>
          </a:p>
        </p:txBody>
      </p:sp>
    </p:spTree>
  </p:cSld>
  <p:timing>
    <p:tnLst>
      <p:par>
        <p:cTn id="43" dur="indefinite" restart="never" nodeType="tmRoot">
          <p:childTnLst>
            <p:seq>
              <p:cTn id="4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CustomShape 1"/>
          <p:cNvSpPr/>
          <p:nvPr/>
        </p:nvSpPr>
        <p:spPr>
          <a:xfrm>
            <a:off x="365760" y="365760"/>
            <a:ext cx="6765480" cy="857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data = pd.read_csv("adult.csv", index_col=0)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plot(data, 'income', scatter_alpha=.1)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  <p:pic>
        <p:nvPicPr>
          <p:cNvPr id="303" name="" descr=""/>
          <p:cNvPicPr/>
          <p:nvPr/>
        </p:nvPicPr>
        <p:blipFill>
          <a:blip r:embed="rId1"/>
          <a:stretch/>
        </p:blipFill>
        <p:spPr>
          <a:xfrm>
            <a:off x="365760" y="1097280"/>
            <a:ext cx="2681280" cy="2010600"/>
          </a:xfrm>
          <a:prstGeom prst="rect">
            <a:avLst/>
          </a:prstGeom>
          <a:ln>
            <a:noFill/>
          </a:ln>
        </p:spPr>
      </p:pic>
      <p:pic>
        <p:nvPicPr>
          <p:cNvPr id="304" name="" descr=""/>
          <p:cNvPicPr/>
          <p:nvPr/>
        </p:nvPicPr>
        <p:blipFill>
          <a:blip r:embed="rId2"/>
          <a:stretch/>
        </p:blipFill>
        <p:spPr>
          <a:xfrm>
            <a:off x="6035040" y="182880"/>
            <a:ext cx="3199320" cy="3199320"/>
          </a:xfrm>
          <a:prstGeom prst="rect">
            <a:avLst/>
          </a:prstGeom>
          <a:ln>
            <a:noFill/>
          </a:ln>
        </p:spPr>
      </p:pic>
      <p:pic>
        <p:nvPicPr>
          <p:cNvPr id="305" name="" descr=""/>
          <p:cNvPicPr/>
          <p:nvPr/>
        </p:nvPicPr>
        <p:blipFill>
          <a:blip r:embed="rId3"/>
          <a:stretch/>
        </p:blipFill>
        <p:spPr>
          <a:xfrm>
            <a:off x="435240" y="3383280"/>
            <a:ext cx="7701840" cy="38498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5" dur="indefinite" restart="never" nodeType="tmRoot">
          <p:childTnLst>
            <p:seq>
              <p:cTn id="4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CustomShape 1"/>
          <p:cNvSpPr/>
          <p:nvPr/>
        </p:nvSpPr>
        <p:spPr>
          <a:xfrm>
            <a:off x="365760" y="182880"/>
            <a:ext cx="9070200" cy="1260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Univariate plots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07" name="CustomShape 2"/>
          <p:cNvSpPr/>
          <p:nvPr/>
        </p:nvSpPr>
        <p:spPr>
          <a:xfrm>
            <a:off x="504000" y="1768680"/>
            <a:ext cx="9070920" cy="438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08" name="" descr=""/>
          <p:cNvPicPr/>
          <p:nvPr/>
        </p:nvPicPr>
        <p:blipFill>
          <a:blip r:embed="rId1"/>
          <a:stretch/>
        </p:blipFill>
        <p:spPr>
          <a:xfrm>
            <a:off x="731520" y="1188720"/>
            <a:ext cx="8502840" cy="85028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7" dur="indefinite" restart="never" nodeType="tmRoot">
          <p:childTnLst>
            <p:seq>
              <p:cTn id="4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CustomShape 1"/>
          <p:cNvSpPr/>
          <p:nvPr/>
        </p:nvSpPr>
        <p:spPr>
          <a:xfrm>
            <a:off x="504000" y="301320"/>
            <a:ext cx="9070200" cy="1260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Mosaic Plots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10" name="CustomShape 2"/>
          <p:cNvSpPr/>
          <p:nvPr/>
        </p:nvSpPr>
        <p:spPr>
          <a:xfrm>
            <a:off x="504000" y="1768680"/>
            <a:ext cx="9070920" cy="438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11" name="" descr=""/>
          <p:cNvPicPr/>
          <p:nvPr/>
        </p:nvPicPr>
        <p:blipFill>
          <a:blip r:embed="rId1"/>
          <a:stretch/>
        </p:blipFill>
        <p:spPr>
          <a:xfrm>
            <a:off x="360" y="1828800"/>
            <a:ext cx="10079280" cy="50385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9" dur="indefinite" restart="never" nodeType="tmRoot">
          <p:childTnLst>
            <p:seq>
              <p:cTn id="5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CustomShape 1"/>
          <p:cNvSpPr/>
          <p:nvPr/>
        </p:nvSpPr>
        <p:spPr>
          <a:xfrm>
            <a:off x="504000" y="301320"/>
            <a:ext cx="9070200" cy="1260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Mosaic Plots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13" name="CustomShape 2"/>
          <p:cNvSpPr/>
          <p:nvPr/>
        </p:nvSpPr>
        <p:spPr>
          <a:xfrm>
            <a:off x="504000" y="1768680"/>
            <a:ext cx="9070920" cy="438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14" name="" descr=""/>
          <p:cNvPicPr/>
          <p:nvPr/>
        </p:nvPicPr>
        <p:blipFill>
          <a:blip r:embed="rId1"/>
          <a:stretch/>
        </p:blipFill>
        <p:spPr>
          <a:xfrm>
            <a:off x="198360" y="2066040"/>
            <a:ext cx="9493200" cy="29620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1" dur="indefinite" restart="never" nodeType="tmRoot">
          <p:childTnLst>
            <p:seq>
              <p:cTn id="5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CustomShape 1"/>
          <p:cNvSpPr/>
          <p:nvPr/>
        </p:nvSpPr>
        <p:spPr>
          <a:xfrm>
            <a:off x="504000" y="301320"/>
            <a:ext cx="9070200" cy="1260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Pairwise Plots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16" name="CustomShape 2"/>
          <p:cNvSpPr/>
          <p:nvPr/>
        </p:nvSpPr>
        <p:spPr>
          <a:xfrm>
            <a:off x="504000" y="1768680"/>
            <a:ext cx="9070920" cy="438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17" name="" descr=""/>
          <p:cNvPicPr/>
          <p:nvPr/>
        </p:nvPicPr>
        <p:blipFill>
          <a:blip r:embed="rId1"/>
          <a:stretch/>
        </p:blipFill>
        <p:spPr>
          <a:xfrm>
            <a:off x="198720" y="1463040"/>
            <a:ext cx="9675720" cy="24678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3" dur="indefinite" restart="never" nodeType="tmRoot">
          <p:childTnLst>
            <p:seq>
              <p:cTn id="5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CustomShape 1"/>
          <p:cNvSpPr/>
          <p:nvPr/>
        </p:nvSpPr>
        <p:spPr>
          <a:xfrm>
            <a:off x="504000" y="301320"/>
            <a:ext cx="9070200" cy="1260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Principal Component Analysis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19" name="CustomShape 2"/>
          <p:cNvSpPr/>
          <p:nvPr/>
        </p:nvSpPr>
        <p:spPr>
          <a:xfrm>
            <a:off x="504000" y="1768680"/>
            <a:ext cx="9070920" cy="438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20" name="" descr=""/>
          <p:cNvPicPr/>
          <p:nvPr/>
        </p:nvPicPr>
        <p:blipFill>
          <a:blip r:embed="rId1"/>
          <a:stretch/>
        </p:blipFill>
        <p:spPr>
          <a:xfrm>
            <a:off x="360" y="2286000"/>
            <a:ext cx="10079280" cy="25707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5" dur="indefinite" restart="never" nodeType="tmRoot">
          <p:childTnLst>
            <p:seq>
              <p:cTn id="5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CustomShape 1"/>
          <p:cNvSpPr/>
          <p:nvPr/>
        </p:nvSpPr>
        <p:spPr>
          <a:xfrm>
            <a:off x="504000" y="301320"/>
            <a:ext cx="9070200" cy="1260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Linear Discriminant Analysis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22" name="CustomShape 2"/>
          <p:cNvSpPr/>
          <p:nvPr/>
        </p:nvSpPr>
        <p:spPr>
          <a:xfrm>
            <a:off x="504000" y="1768680"/>
            <a:ext cx="9070920" cy="438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23" name="" descr=""/>
          <p:cNvPicPr/>
          <p:nvPr/>
        </p:nvPicPr>
        <p:blipFill>
          <a:blip r:embed="rId1"/>
          <a:stretch/>
        </p:blipFill>
        <p:spPr>
          <a:xfrm>
            <a:off x="33480" y="3006000"/>
            <a:ext cx="10079280" cy="25707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7" dur="indefinite" restart="never" nodeType="tmRoot">
          <p:childTnLst>
            <p:seq>
              <p:cTn id="5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CustomShape 1"/>
          <p:cNvSpPr/>
          <p:nvPr/>
        </p:nvSpPr>
        <p:spPr>
          <a:xfrm>
            <a:off x="2377440" y="1737360"/>
            <a:ext cx="5485320" cy="5302440"/>
          </a:xfrm>
          <a:prstGeom prst="ellipse">
            <a:avLst/>
          </a:prstGeom>
          <a:noFill/>
          <a:ln w="685800">
            <a:solidFill>
              <a:srgbClr val="adc5e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1" name="CustomShape 2"/>
          <p:cNvSpPr/>
          <p:nvPr/>
        </p:nvSpPr>
        <p:spPr>
          <a:xfrm>
            <a:off x="504000" y="301320"/>
            <a:ext cx="9070200" cy="1260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A real world ML workflow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42" name="CustomShape 3"/>
          <p:cNvSpPr/>
          <p:nvPr/>
        </p:nvSpPr>
        <p:spPr>
          <a:xfrm>
            <a:off x="1188720" y="4297680"/>
            <a:ext cx="1827720" cy="45612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Data Collection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43" name="CustomShape 4"/>
          <p:cNvSpPr/>
          <p:nvPr/>
        </p:nvSpPr>
        <p:spPr>
          <a:xfrm>
            <a:off x="2377440" y="2103120"/>
            <a:ext cx="1736280" cy="45612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Data Cleaning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44" name="CustomShape 5"/>
          <p:cNvSpPr/>
          <p:nvPr/>
        </p:nvSpPr>
        <p:spPr>
          <a:xfrm>
            <a:off x="5760720" y="2011680"/>
            <a:ext cx="1736280" cy="45612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Visualization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45" name="CustomShape 6"/>
          <p:cNvSpPr/>
          <p:nvPr/>
        </p:nvSpPr>
        <p:spPr>
          <a:xfrm>
            <a:off x="6858000" y="3840480"/>
            <a:ext cx="1736280" cy="45612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Model Building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46" name="CustomShape 7"/>
          <p:cNvSpPr/>
          <p:nvPr/>
        </p:nvSpPr>
        <p:spPr>
          <a:xfrm>
            <a:off x="1920240" y="6310080"/>
            <a:ext cx="3017160" cy="36468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business/science evaluation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47" name="CustomShape 8"/>
          <p:cNvSpPr/>
          <p:nvPr/>
        </p:nvSpPr>
        <p:spPr>
          <a:xfrm>
            <a:off x="6309360" y="6035040"/>
            <a:ext cx="2194200" cy="45612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Model Interpretation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48" name="CustomShape 9"/>
          <p:cNvSpPr/>
          <p:nvPr/>
        </p:nvSpPr>
        <p:spPr>
          <a:xfrm rot="1415400">
            <a:off x="2138760" y="3014280"/>
            <a:ext cx="913320" cy="730440"/>
          </a:xfrm>
          <a:custGeom>
            <a:avLst/>
            <a:gdLst/>
            <a:ahLst/>
            <a:rect l="l" t="t" r="r" b="b"/>
            <a:pathLst>
              <a:path w="2542" h="2035">
                <a:moveTo>
                  <a:pt x="799" y="2034"/>
                </a:moveTo>
                <a:lnTo>
                  <a:pt x="800" y="859"/>
                </a:lnTo>
                <a:lnTo>
                  <a:pt x="0" y="859"/>
                </a:lnTo>
                <a:lnTo>
                  <a:pt x="1270" y="0"/>
                </a:lnTo>
                <a:lnTo>
                  <a:pt x="2541" y="858"/>
                </a:lnTo>
                <a:lnTo>
                  <a:pt x="1742" y="858"/>
                </a:lnTo>
                <a:lnTo>
                  <a:pt x="1743" y="2033"/>
                </a:lnTo>
                <a:lnTo>
                  <a:pt x="799" y="2034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49" name="CustomShape 10"/>
          <p:cNvSpPr/>
          <p:nvPr/>
        </p:nvSpPr>
        <p:spPr>
          <a:xfrm rot="5412600">
            <a:off x="4571280" y="1370160"/>
            <a:ext cx="913320" cy="730440"/>
          </a:xfrm>
          <a:custGeom>
            <a:avLst/>
            <a:gdLst/>
            <a:ahLst/>
            <a:rect l="l" t="t" r="r" b="b"/>
            <a:pathLst>
              <a:path w="2542" h="2035">
                <a:moveTo>
                  <a:pt x="869" y="2034"/>
                </a:moveTo>
                <a:lnTo>
                  <a:pt x="868" y="964"/>
                </a:lnTo>
                <a:lnTo>
                  <a:pt x="0" y="965"/>
                </a:lnTo>
                <a:lnTo>
                  <a:pt x="1268" y="0"/>
                </a:lnTo>
                <a:lnTo>
                  <a:pt x="2541" y="961"/>
                </a:lnTo>
                <a:lnTo>
                  <a:pt x="1673" y="962"/>
                </a:lnTo>
                <a:lnTo>
                  <a:pt x="1674" y="2032"/>
                </a:lnTo>
                <a:lnTo>
                  <a:pt x="869" y="2034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50" name="CustomShape 11"/>
          <p:cNvSpPr/>
          <p:nvPr/>
        </p:nvSpPr>
        <p:spPr>
          <a:xfrm rot="16002600">
            <a:off x="4780440" y="6654600"/>
            <a:ext cx="913320" cy="730440"/>
          </a:xfrm>
          <a:custGeom>
            <a:avLst/>
            <a:gdLst/>
            <a:ahLst/>
            <a:rect l="l" t="t" r="r" b="b"/>
            <a:pathLst>
              <a:path w="2542" h="2034">
                <a:moveTo>
                  <a:pt x="802" y="2033"/>
                </a:moveTo>
                <a:lnTo>
                  <a:pt x="800" y="1018"/>
                </a:lnTo>
                <a:lnTo>
                  <a:pt x="0" y="1020"/>
                </a:lnTo>
                <a:lnTo>
                  <a:pt x="1269" y="0"/>
                </a:lnTo>
                <a:lnTo>
                  <a:pt x="2541" y="1016"/>
                </a:lnTo>
                <a:lnTo>
                  <a:pt x="1741" y="1017"/>
                </a:lnTo>
                <a:lnTo>
                  <a:pt x="1743" y="2032"/>
                </a:lnTo>
                <a:lnTo>
                  <a:pt x="802" y="2033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51" name="CustomShape 12"/>
          <p:cNvSpPr/>
          <p:nvPr/>
        </p:nvSpPr>
        <p:spPr>
          <a:xfrm rot="8950200">
            <a:off x="7170120" y="2869200"/>
            <a:ext cx="913320" cy="730440"/>
          </a:xfrm>
          <a:custGeom>
            <a:avLst/>
            <a:gdLst/>
            <a:ahLst/>
            <a:rect l="l" t="t" r="r" b="b"/>
            <a:pathLst>
              <a:path w="2542" h="2035">
                <a:moveTo>
                  <a:pt x="800" y="2034"/>
                </a:moveTo>
                <a:lnTo>
                  <a:pt x="800" y="859"/>
                </a:lnTo>
                <a:lnTo>
                  <a:pt x="0" y="858"/>
                </a:lnTo>
                <a:lnTo>
                  <a:pt x="1270" y="0"/>
                </a:lnTo>
                <a:lnTo>
                  <a:pt x="2541" y="857"/>
                </a:lnTo>
                <a:lnTo>
                  <a:pt x="1743" y="857"/>
                </a:lnTo>
                <a:lnTo>
                  <a:pt x="1744" y="2033"/>
                </a:lnTo>
                <a:lnTo>
                  <a:pt x="800" y="2034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52" name="CustomShape 13"/>
          <p:cNvSpPr/>
          <p:nvPr/>
        </p:nvSpPr>
        <p:spPr>
          <a:xfrm rot="19872000">
            <a:off x="2165760" y="5203800"/>
            <a:ext cx="913320" cy="730440"/>
          </a:xfrm>
          <a:custGeom>
            <a:avLst/>
            <a:gdLst/>
            <a:ahLst/>
            <a:rect l="l" t="t" r="r" b="b"/>
            <a:pathLst>
              <a:path w="2542" h="2034">
                <a:moveTo>
                  <a:pt x="799" y="2033"/>
                </a:moveTo>
                <a:lnTo>
                  <a:pt x="799" y="857"/>
                </a:lnTo>
                <a:lnTo>
                  <a:pt x="0" y="857"/>
                </a:lnTo>
                <a:lnTo>
                  <a:pt x="1270" y="0"/>
                </a:lnTo>
                <a:lnTo>
                  <a:pt x="2541" y="858"/>
                </a:lnTo>
                <a:lnTo>
                  <a:pt x="1742" y="857"/>
                </a:lnTo>
                <a:lnTo>
                  <a:pt x="1742" y="2033"/>
                </a:lnTo>
                <a:lnTo>
                  <a:pt x="799" y="2033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53" name="CustomShape 14"/>
          <p:cNvSpPr/>
          <p:nvPr/>
        </p:nvSpPr>
        <p:spPr>
          <a:xfrm rot="5428800">
            <a:off x="227160" y="4180680"/>
            <a:ext cx="913320" cy="730440"/>
          </a:xfrm>
          <a:custGeom>
            <a:avLst/>
            <a:gdLst/>
            <a:ahLst/>
            <a:rect l="l" t="t" r="r" b="b"/>
            <a:pathLst>
              <a:path w="2542" h="2034">
                <a:moveTo>
                  <a:pt x="799" y="2033"/>
                </a:moveTo>
                <a:lnTo>
                  <a:pt x="799" y="858"/>
                </a:lnTo>
                <a:lnTo>
                  <a:pt x="0" y="858"/>
                </a:lnTo>
                <a:lnTo>
                  <a:pt x="1270" y="0"/>
                </a:lnTo>
                <a:lnTo>
                  <a:pt x="2541" y="858"/>
                </a:lnTo>
                <a:lnTo>
                  <a:pt x="1742" y="858"/>
                </a:lnTo>
                <a:lnTo>
                  <a:pt x="1742" y="2033"/>
                </a:lnTo>
                <a:lnTo>
                  <a:pt x="799" y="2033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54" name="CustomShape 15"/>
          <p:cNvSpPr/>
          <p:nvPr/>
        </p:nvSpPr>
        <p:spPr>
          <a:xfrm rot="11891400">
            <a:off x="7224480" y="4971240"/>
            <a:ext cx="913320" cy="730440"/>
          </a:xfrm>
          <a:custGeom>
            <a:avLst/>
            <a:gdLst/>
            <a:ahLst/>
            <a:rect l="l" t="t" r="r" b="b"/>
            <a:pathLst>
              <a:path w="2542" h="2034">
                <a:moveTo>
                  <a:pt x="799" y="2033"/>
                </a:moveTo>
                <a:lnTo>
                  <a:pt x="799" y="858"/>
                </a:lnTo>
                <a:lnTo>
                  <a:pt x="0" y="857"/>
                </a:lnTo>
                <a:lnTo>
                  <a:pt x="1269" y="0"/>
                </a:lnTo>
                <a:lnTo>
                  <a:pt x="2541" y="858"/>
                </a:lnTo>
                <a:lnTo>
                  <a:pt x="1742" y="857"/>
                </a:lnTo>
                <a:lnTo>
                  <a:pt x="1742" y="2033"/>
                </a:lnTo>
                <a:lnTo>
                  <a:pt x="799" y="2033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CustomShape 1"/>
          <p:cNvSpPr/>
          <p:nvPr/>
        </p:nvSpPr>
        <p:spPr>
          <a:xfrm>
            <a:off x="504000" y="301320"/>
            <a:ext cx="9070200" cy="1260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A note on scatter plots?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25" name="CustomShape 2"/>
          <p:cNvSpPr/>
          <p:nvPr/>
        </p:nvSpPr>
        <p:spPr>
          <a:xfrm>
            <a:off x="504000" y="1768680"/>
            <a:ext cx="9070920" cy="438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59" dur="indefinite" restart="never" nodeType="tmRoot">
          <p:childTnLst>
            <p:seq>
              <p:cTn id="6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CustomShape 1"/>
          <p:cNvSpPr/>
          <p:nvPr/>
        </p:nvSpPr>
        <p:spPr>
          <a:xfrm>
            <a:off x="504000" y="301320"/>
            <a:ext cx="9070200" cy="1260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Preprocessing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27" name="CustomShape 2"/>
          <p:cNvSpPr/>
          <p:nvPr/>
        </p:nvSpPr>
        <p:spPr>
          <a:xfrm>
            <a:off x="504000" y="1768680"/>
            <a:ext cx="9070920" cy="438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28" name="" descr=""/>
          <p:cNvPicPr/>
          <p:nvPr/>
        </p:nvPicPr>
        <p:blipFill>
          <a:blip r:embed="rId1"/>
          <a:stretch/>
        </p:blipFill>
        <p:spPr>
          <a:xfrm>
            <a:off x="365760" y="1188720"/>
            <a:ext cx="9136440" cy="56682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1" dur="indefinite" restart="never" nodeType="tmRoot">
          <p:childTnLst>
            <p:seq>
              <p:cTn id="6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CustomShape 1"/>
          <p:cNvSpPr/>
          <p:nvPr/>
        </p:nvSpPr>
        <p:spPr>
          <a:xfrm>
            <a:off x="504000" y="301320"/>
            <a:ext cx="9070200" cy="5849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Simple Prototypes</a:t>
            </a:r>
            <a:endParaRPr b="0" lang="en-US" sz="3200" spc="-1" strike="noStrike">
              <a:latin typeface="Arial"/>
            </a:endParaRPr>
          </a:p>
        </p:txBody>
      </p:sp>
    </p:spTree>
  </p:cSld>
  <p:timing>
    <p:tnLst>
      <p:par>
        <p:cTn id="63" dur="indefinite" restart="never" nodeType="tmRoot">
          <p:childTnLst>
            <p:seq>
              <p:cTn id="6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CustomShape 1"/>
          <p:cNvSpPr/>
          <p:nvPr/>
        </p:nvSpPr>
        <p:spPr>
          <a:xfrm>
            <a:off x="365760" y="4119840"/>
            <a:ext cx="9070920" cy="438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2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Dummy Models</a:t>
            </a:r>
            <a:endParaRPr b="0" lang="en-US" sz="3200" spc="-1" strike="noStrike">
              <a:latin typeface="Arial"/>
            </a:endParaRPr>
          </a:p>
          <a:p>
            <a:pPr marL="432000" indent="-322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Naive Bayes</a:t>
            </a:r>
            <a:endParaRPr b="0" lang="en-US" sz="3200" spc="-1" strike="noStrike">
              <a:latin typeface="Arial"/>
            </a:endParaRPr>
          </a:p>
          <a:p>
            <a:pPr marL="432000" indent="-322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Stumps</a:t>
            </a:r>
            <a:endParaRPr b="0" lang="en-US" sz="3200" spc="-1" strike="noStrike">
              <a:latin typeface="Arial"/>
            </a:endParaRPr>
          </a:p>
          <a:p>
            <a:pPr marL="432000" indent="-322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Linear Models</a:t>
            </a:r>
            <a:endParaRPr b="0" lang="en-US" sz="3200" spc="-1" strike="noStrike">
              <a:latin typeface="Arial"/>
            </a:endParaRPr>
          </a:p>
        </p:txBody>
      </p:sp>
    </p:spTree>
  </p:cSld>
  <p:timing>
    <p:tnLst>
      <p:par>
        <p:cTn id="65" dur="indefinite" restart="never" nodeType="tmRoot">
          <p:childTnLst>
            <p:seq>
              <p:cTn id="6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CustomShape 1"/>
          <p:cNvSpPr/>
          <p:nvPr/>
        </p:nvSpPr>
        <p:spPr>
          <a:xfrm>
            <a:off x="504000" y="301320"/>
            <a:ext cx="9070200" cy="1260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2" name="CustomShape 2"/>
          <p:cNvSpPr/>
          <p:nvPr/>
        </p:nvSpPr>
        <p:spPr>
          <a:xfrm>
            <a:off x="504000" y="1768680"/>
            <a:ext cx="9070920" cy="438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33" name="" descr=""/>
          <p:cNvPicPr/>
          <p:nvPr/>
        </p:nvPicPr>
        <p:blipFill>
          <a:blip r:embed="rId1"/>
          <a:stretch/>
        </p:blipFill>
        <p:spPr>
          <a:xfrm>
            <a:off x="182880" y="91440"/>
            <a:ext cx="10240200" cy="8452440"/>
          </a:xfrm>
          <a:prstGeom prst="rect">
            <a:avLst/>
          </a:prstGeom>
          <a:ln>
            <a:noFill/>
          </a:ln>
        </p:spPr>
      </p:pic>
      <p:sp>
        <p:nvSpPr>
          <p:cNvPr id="334" name="CustomShape 3"/>
          <p:cNvSpPr/>
          <p:nvPr/>
        </p:nvSpPr>
        <p:spPr>
          <a:xfrm>
            <a:off x="6564960" y="422280"/>
            <a:ext cx="2925000" cy="601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Either X, y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Or dataframe, target_col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35" name="Line 4"/>
          <p:cNvSpPr/>
          <p:nvPr/>
        </p:nvSpPr>
        <p:spPr>
          <a:xfrm flipH="1">
            <a:off x="5394960" y="822960"/>
            <a:ext cx="1005840" cy="9144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67" dur="indefinite" restart="never" nodeType="tmRoot">
          <p:childTnLst>
            <p:seq>
              <p:cTn id="68" dur="indefinite" nodeType="mainSeq">
                <p:childTnLst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CustomShape 1"/>
          <p:cNvSpPr/>
          <p:nvPr/>
        </p:nvSpPr>
        <p:spPr>
          <a:xfrm>
            <a:off x="504000" y="301320"/>
            <a:ext cx="9070200" cy="5849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Automatic Model Search</a:t>
            </a:r>
            <a:endParaRPr b="0" lang="en-US" sz="3200" spc="-1" strike="noStrike">
              <a:latin typeface="Arial"/>
            </a:endParaRPr>
          </a:p>
        </p:txBody>
      </p:sp>
    </p:spTree>
  </p:cSld>
  <p:timing>
    <p:tnLst>
      <p:par>
        <p:cTn id="79" dur="indefinite" restart="never" nodeType="tmRoot">
          <p:childTnLst>
            <p:seq>
              <p:cTn id="8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CustomShape 1"/>
          <p:cNvSpPr/>
          <p:nvPr/>
        </p:nvSpPr>
        <p:spPr>
          <a:xfrm>
            <a:off x="504000" y="301320"/>
            <a:ext cx="9070200" cy="1260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Complex Models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38" name="CustomShape 2"/>
          <p:cNvSpPr/>
          <p:nvPr/>
        </p:nvSpPr>
        <p:spPr>
          <a:xfrm>
            <a:off x="504000" y="1768680"/>
            <a:ext cx="9070920" cy="438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2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More Linear Models</a:t>
            </a:r>
            <a:endParaRPr b="0" lang="en-US" sz="3200" spc="-1" strike="noStrike">
              <a:latin typeface="Arial"/>
            </a:endParaRPr>
          </a:p>
          <a:p>
            <a:pPr marL="432000" indent="-322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Random forest</a:t>
            </a:r>
            <a:endParaRPr b="0" lang="en-US" sz="3200" spc="-1" strike="noStrike">
              <a:latin typeface="Arial"/>
            </a:endParaRPr>
          </a:p>
          <a:p>
            <a:pPr marL="432000" indent="-322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Gradient boosting</a:t>
            </a:r>
            <a:endParaRPr b="0" lang="en-US" sz="3200" spc="-1" strike="noStrike">
              <a:latin typeface="Arial"/>
            </a:endParaRPr>
          </a:p>
          <a:p>
            <a:pPr marL="432000" indent="-322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Kernel methods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339" name="" descr=""/>
          <p:cNvPicPr/>
          <p:nvPr/>
        </p:nvPicPr>
        <p:blipFill>
          <a:blip r:embed="rId1"/>
          <a:stretch/>
        </p:blipFill>
        <p:spPr>
          <a:xfrm>
            <a:off x="3972600" y="3749040"/>
            <a:ext cx="5718960" cy="35650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81" dur="indefinite" restart="never" nodeType="tmRoot">
          <p:childTnLst>
            <p:seq>
              <p:cTn id="8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CustomShape 1"/>
          <p:cNvSpPr/>
          <p:nvPr/>
        </p:nvSpPr>
        <p:spPr>
          <a:xfrm>
            <a:off x="504000" y="301320"/>
            <a:ext cx="9070200" cy="1260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Side note: HistGradientBoosting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41" name="CustomShape 2"/>
          <p:cNvSpPr/>
          <p:nvPr/>
        </p:nvSpPr>
        <p:spPr>
          <a:xfrm>
            <a:off x="504000" y="1768680"/>
            <a:ext cx="9070920" cy="438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42" name="" descr=""/>
          <p:cNvPicPr/>
          <p:nvPr/>
        </p:nvPicPr>
        <p:blipFill>
          <a:blip r:embed="rId1"/>
          <a:stretch/>
        </p:blipFill>
        <p:spPr>
          <a:xfrm>
            <a:off x="91440" y="1254240"/>
            <a:ext cx="9783360" cy="4139640"/>
          </a:xfrm>
          <a:prstGeom prst="rect">
            <a:avLst/>
          </a:prstGeom>
          <a:ln>
            <a:noFill/>
          </a:ln>
        </p:spPr>
      </p:pic>
      <p:pic>
        <p:nvPicPr>
          <p:cNvPr id="343" name="" descr=""/>
          <p:cNvPicPr/>
          <p:nvPr/>
        </p:nvPicPr>
        <p:blipFill>
          <a:blip r:embed="rId2"/>
          <a:stretch/>
        </p:blipFill>
        <p:spPr>
          <a:xfrm>
            <a:off x="7293960" y="4572000"/>
            <a:ext cx="1848960" cy="24678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83" dur="indefinite" restart="never" nodeType="tmRoot">
          <p:childTnLst>
            <p:seq>
              <p:cTn id="8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CustomShape 1"/>
          <p:cNvSpPr/>
          <p:nvPr/>
        </p:nvSpPr>
        <p:spPr>
          <a:xfrm>
            <a:off x="504000" y="301320"/>
            <a:ext cx="9070200" cy="1260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Successive Halving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45" name="CustomShape 2"/>
          <p:cNvSpPr/>
          <p:nvPr/>
        </p:nvSpPr>
        <p:spPr>
          <a:xfrm>
            <a:off x="437760" y="1376640"/>
            <a:ext cx="9070920" cy="438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2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Given n configuration and budget B</a:t>
            </a:r>
            <a:endParaRPr b="0" lang="en-US" sz="3200" spc="-1" strike="noStrike">
              <a:latin typeface="Arial"/>
            </a:endParaRPr>
          </a:p>
          <a:p>
            <a:pPr marL="432000" indent="-322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pick η=2 or η=3 (wording follows 2)</a:t>
            </a:r>
            <a:endParaRPr b="0" lang="en-US" sz="3200" spc="-1" strike="noStrike">
              <a:latin typeface="Arial"/>
            </a:endParaRPr>
          </a:p>
          <a:p>
            <a:pPr marL="432000" indent="-322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Each iteration, keep best halve of configurations</a:t>
            </a:r>
            <a:endParaRPr b="0" lang="en-US" sz="3200" spc="-1" strike="noStrike">
              <a:latin typeface="Arial"/>
            </a:endParaRPr>
          </a:p>
          <a:p>
            <a:pPr marL="432000" indent="-322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after k=logη(n)+1 left with single configuration.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346" name="" descr=""/>
          <p:cNvPicPr/>
          <p:nvPr/>
        </p:nvPicPr>
        <p:blipFill>
          <a:blip r:embed="rId1"/>
          <a:stretch/>
        </p:blipFill>
        <p:spPr>
          <a:xfrm>
            <a:off x="548640" y="3806280"/>
            <a:ext cx="8959680" cy="34164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85" dur="indefinite" restart="never" nodeType="tmRoot">
          <p:childTnLst>
            <p:seq>
              <p:cTn id="8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CustomShape 1"/>
          <p:cNvSpPr/>
          <p:nvPr/>
        </p:nvSpPr>
        <p:spPr>
          <a:xfrm>
            <a:off x="504000" y="301320"/>
            <a:ext cx="9070200" cy="1260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Successive Halving Illustrated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48" name="CustomShape 2"/>
          <p:cNvSpPr/>
          <p:nvPr/>
        </p:nvSpPr>
        <p:spPr>
          <a:xfrm>
            <a:off x="504000" y="1768680"/>
            <a:ext cx="9070920" cy="438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49" name="" descr=""/>
          <p:cNvPicPr/>
          <p:nvPr/>
        </p:nvPicPr>
        <p:blipFill>
          <a:blip r:embed="rId1"/>
          <a:stretch/>
        </p:blipFill>
        <p:spPr>
          <a:xfrm>
            <a:off x="69480" y="2011680"/>
            <a:ext cx="10079280" cy="49532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87" dur="indefinite" restart="never" nodeType="tmRoot">
          <p:childTnLst>
            <p:seq>
              <p:cTn id="8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CustomShape 1"/>
          <p:cNvSpPr/>
          <p:nvPr/>
        </p:nvSpPr>
        <p:spPr>
          <a:xfrm>
            <a:off x="504000" y="301320"/>
            <a:ext cx="9070200" cy="1260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ML with sklearn &amp; pandas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56" name="CustomShape 2"/>
          <p:cNvSpPr/>
          <p:nvPr/>
        </p:nvSpPr>
        <p:spPr>
          <a:xfrm>
            <a:off x="504000" y="1768680"/>
            <a:ext cx="9070920" cy="438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57" name="" descr=""/>
          <p:cNvPicPr/>
          <p:nvPr/>
        </p:nvPicPr>
        <p:blipFill>
          <a:blip r:embed="rId1"/>
          <a:stretch/>
        </p:blipFill>
        <p:spPr>
          <a:xfrm>
            <a:off x="365760" y="1280160"/>
            <a:ext cx="8411400" cy="3015720"/>
          </a:xfrm>
          <a:prstGeom prst="rect">
            <a:avLst/>
          </a:prstGeom>
          <a:ln>
            <a:noFill/>
          </a:ln>
        </p:spPr>
      </p:pic>
      <p:pic>
        <p:nvPicPr>
          <p:cNvPr id="258" name="" descr=""/>
          <p:cNvPicPr/>
          <p:nvPr/>
        </p:nvPicPr>
        <p:blipFill>
          <a:blip r:embed="rId2"/>
          <a:stretch/>
        </p:blipFill>
        <p:spPr>
          <a:xfrm>
            <a:off x="2817720" y="4100040"/>
            <a:ext cx="5136480" cy="33969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CustomShape 1"/>
          <p:cNvSpPr/>
          <p:nvPr/>
        </p:nvSpPr>
        <p:spPr>
          <a:xfrm>
            <a:off x="504000" y="301320"/>
            <a:ext cx="9070200" cy="1260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Portfolio creation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51" name="CustomShape 2"/>
          <p:cNvSpPr/>
          <p:nvPr/>
        </p:nvSpPr>
        <p:spPr>
          <a:xfrm>
            <a:off x="504000" y="1768680"/>
            <a:ext cx="9070920" cy="438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2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Run Hyper-parameter optimization across models on large benchmark suite (OpenML-CC18)</a:t>
            </a:r>
            <a:endParaRPr b="0" lang="en-US" sz="3200" spc="-1" strike="noStrike">
              <a:latin typeface="Arial"/>
            </a:endParaRPr>
          </a:p>
          <a:p>
            <a:pPr marL="432000" indent="-322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Evaluate all final models across all datasets</a:t>
            </a:r>
            <a:endParaRPr b="0" lang="en-US" sz="3200" spc="-1" strike="noStrike">
              <a:latin typeface="Arial"/>
            </a:endParaRPr>
          </a:p>
          <a:p>
            <a:pPr marL="432000" indent="-322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Greedily create portfolio of best-performing, diverse models</a:t>
            </a:r>
            <a:endParaRPr b="0" lang="en-US" sz="3200" spc="-1" strike="noStrike">
              <a:latin typeface="Arial"/>
            </a:endParaRPr>
          </a:p>
          <a:p>
            <a:pPr marL="432000" indent="-322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“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Practical Automated Machine Learning</a:t>
            </a:r>
            <a:endParaRPr b="0" lang="en-US" sz="3200" spc="-1" strike="noStrike">
              <a:latin typeface="Arial"/>
            </a:endParaRPr>
          </a:p>
          <a:p>
            <a:pPr marL="432000" indent="-322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for the AutoML Challenge 2018” Feurer et. al.</a:t>
            </a:r>
            <a:endParaRPr b="0" lang="en-US" sz="3200" spc="-1" strike="noStrike">
              <a:latin typeface="Arial"/>
            </a:endParaRPr>
          </a:p>
        </p:txBody>
      </p:sp>
    </p:spTree>
  </p:cSld>
  <p:timing>
    <p:tnLst>
      <p:par>
        <p:cTn id="89" dur="indefinite" restart="never" nodeType="tmRoot">
          <p:childTnLst>
            <p:seq>
              <p:cTn id="9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CustomShape 1"/>
          <p:cNvSpPr/>
          <p:nvPr/>
        </p:nvSpPr>
        <p:spPr>
          <a:xfrm>
            <a:off x="504000" y="301320"/>
            <a:ext cx="9070200" cy="5849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Model Explanation</a:t>
            </a:r>
            <a:endParaRPr b="0" lang="en-US" sz="3200" spc="-1" strike="noStrike">
              <a:latin typeface="Arial"/>
            </a:endParaRPr>
          </a:p>
        </p:txBody>
      </p:sp>
    </p:spTree>
  </p:cSld>
  <p:timing>
    <p:tnLst>
      <p:par>
        <p:cTn id="91" dur="indefinite" restart="never" nodeType="tmRoot">
          <p:childTnLst>
            <p:seq>
              <p:cTn id="9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CustomShape 1"/>
          <p:cNvSpPr/>
          <p:nvPr/>
        </p:nvSpPr>
        <p:spPr>
          <a:xfrm>
            <a:off x="504000" y="301320"/>
            <a:ext cx="9070200" cy="5849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54" name="" descr=""/>
          <p:cNvPicPr/>
          <p:nvPr/>
        </p:nvPicPr>
        <p:blipFill>
          <a:blip r:embed="rId1"/>
          <a:stretch/>
        </p:blipFill>
        <p:spPr>
          <a:xfrm>
            <a:off x="324000" y="1463040"/>
            <a:ext cx="9824760" cy="1252080"/>
          </a:xfrm>
          <a:prstGeom prst="rect">
            <a:avLst/>
          </a:prstGeom>
          <a:ln>
            <a:noFill/>
          </a:ln>
        </p:spPr>
      </p:pic>
      <p:pic>
        <p:nvPicPr>
          <p:cNvPr id="355" name="" descr=""/>
          <p:cNvPicPr/>
          <p:nvPr/>
        </p:nvPicPr>
        <p:blipFill>
          <a:blip r:embed="rId2"/>
          <a:stretch/>
        </p:blipFill>
        <p:spPr>
          <a:xfrm>
            <a:off x="432720" y="4023360"/>
            <a:ext cx="9350280" cy="9604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3" dur="indefinite" restart="never" nodeType="tmRoot">
          <p:childTnLst>
            <p:seq>
              <p:cTn id="9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CustomShape 1"/>
          <p:cNvSpPr/>
          <p:nvPr/>
        </p:nvSpPr>
        <p:spPr>
          <a:xfrm>
            <a:off x="504000" y="301320"/>
            <a:ext cx="9070200" cy="1260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Metrics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57" name="CustomShape 2"/>
          <p:cNvSpPr/>
          <p:nvPr/>
        </p:nvSpPr>
        <p:spPr>
          <a:xfrm>
            <a:off x="504000" y="1768680"/>
            <a:ext cx="9070920" cy="438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58" name="" descr=""/>
          <p:cNvPicPr/>
          <p:nvPr/>
        </p:nvPicPr>
        <p:blipFill>
          <a:blip r:embed="rId1"/>
          <a:stretch/>
        </p:blipFill>
        <p:spPr>
          <a:xfrm>
            <a:off x="-66240" y="1280160"/>
            <a:ext cx="5551560" cy="2894040"/>
          </a:xfrm>
          <a:prstGeom prst="rect">
            <a:avLst/>
          </a:prstGeom>
          <a:ln>
            <a:noFill/>
          </a:ln>
        </p:spPr>
      </p:pic>
      <p:pic>
        <p:nvPicPr>
          <p:cNvPr id="359" name="" descr=""/>
          <p:cNvPicPr/>
          <p:nvPr/>
        </p:nvPicPr>
        <p:blipFill>
          <a:blip r:embed="rId2"/>
          <a:stretch/>
        </p:blipFill>
        <p:spPr>
          <a:xfrm>
            <a:off x="365760" y="4273920"/>
            <a:ext cx="8799120" cy="3284640"/>
          </a:xfrm>
          <a:prstGeom prst="rect">
            <a:avLst/>
          </a:prstGeom>
          <a:ln>
            <a:noFill/>
          </a:ln>
        </p:spPr>
      </p:pic>
      <p:pic>
        <p:nvPicPr>
          <p:cNvPr id="360" name="" descr=""/>
          <p:cNvPicPr/>
          <p:nvPr/>
        </p:nvPicPr>
        <p:blipFill>
          <a:blip r:embed="rId3"/>
          <a:stretch/>
        </p:blipFill>
        <p:spPr>
          <a:xfrm>
            <a:off x="5901480" y="1645920"/>
            <a:ext cx="3515760" cy="21020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5" dur="indefinite" restart="never" nodeType="tmRoot">
          <p:childTnLst>
            <p:seq>
              <p:cTn id="9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CustomShape 1"/>
          <p:cNvSpPr/>
          <p:nvPr/>
        </p:nvSpPr>
        <p:spPr>
          <a:xfrm>
            <a:off x="504000" y="301320"/>
            <a:ext cx="9070200" cy="1260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Coefficients / Feature importances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62" name="CustomShape 2"/>
          <p:cNvSpPr/>
          <p:nvPr/>
        </p:nvSpPr>
        <p:spPr>
          <a:xfrm>
            <a:off x="504000" y="1768680"/>
            <a:ext cx="9070920" cy="438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63" name="" descr=""/>
          <p:cNvPicPr/>
          <p:nvPr/>
        </p:nvPicPr>
        <p:blipFill>
          <a:blip r:embed="rId1"/>
          <a:stretch/>
        </p:blipFill>
        <p:spPr>
          <a:xfrm>
            <a:off x="365760" y="1828800"/>
            <a:ext cx="9325800" cy="51897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7" dur="indefinite" restart="never" nodeType="tmRoot">
          <p:childTnLst>
            <p:seq>
              <p:cTn id="9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CustomShape 1"/>
          <p:cNvSpPr/>
          <p:nvPr/>
        </p:nvSpPr>
        <p:spPr>
          <a:xfrm>
            <a:off x="504000" y="301320"/>
            <a:ext cx="9070200" cy="1260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Permutation Importance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65" name="CustomShape 2"/>
          <p:cNvSpPr/>
          <p:nvPr/>
        </p:nvSpPr>
        <p:spPr>
          <a:xfrm>
            <a:off x="504000" y="1768680"/>
            <a:ext cx="9070920" cy="438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66" name="" descr=""/>
          <p:cNvPicPr/>
          <p:nvPr/>
        </p:nvPicPr>
        <p:blipFill>
          <a:blip r:embed="rId1"/>
          <a:stretch/>
        </p:blipFill>
        <p:spPr>
          <a:xfrm>
            <a:off x="182880" y="1737360"/>
            <a:ext cx="4498560" cy="3373560"/>
          </a:xfrm>
          <a:prstGeom prst="rect">
            <a:avLst/>
          </a:prstGeom>
          <a:ln>
            <a:noFill/>
          </a:ln>
        </p:spPr>
      </p:pic>
      <p:pic>
        <p:nvPicPr>
          <p:cNvPr id="367" name="" descr=""/>
          <p:cNvPicPr/>
          <p:nvPr/>
        </p:nvPicPr>
        <p:blipFill>
          <a:blip r:embed="rId2"/>
          <a:stretch/>
        </p:blipFill>
        <p:spPr>
          <a:xfrm>
            <a:off x="5029200" y="1768680"/>
            <a:ext cx="4712040" cy="3533760"/>
          </a:xfrm>
          <a:prstGeom prst="rect">
            <a:avLst/>
          </a:prstGeom>
          <a:ln>
            <a:noFill/>
          </a:ln>
        </p:spPr>
      </p:pic>
      <p:sp>
        <p:nvSpPr>
          <p:cNvPr id="368" name="CustomShape 3"/>
          <p:cNvSpPr/>
          <p:nvPr/>
        </p:nvSpPr>
        <p:spPr>
          <a:xfrm>
            <a:off x="2347560" y="6392880"/>
            <a:ext cx="5058000" cy="231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000" spc="-1" strike="noStrike" u="sng">
                <a:solidFill>
                  <a:srgbClr val="0000ff"/>
                </a:solidFill>
                <a:uFillTx/>
                <a:latin typeface="Arial"/>
                <a:ea typeface="DejaVu Sans"/>
                <a:hlinkClick r:id="rId3"/>
              </a:rPr>
              <a:t>https://scikit-learn.org/dev/auto_examples/inspection/plot_permutation_importance.html</a:t>
            </a:r>
            <a:endParaRPr b="0" lang="en-US" sz="1000" spc="-1" strike="noStrike">
              <a:latin typeface="Arial"/>
            </a:endParaRPr>
          </a:p>
        </p:txBody>
      </p:sp>
    </p:spTree>
  </p:cSld>
  <p:timing>
    <p:tnLst>
      <p:par>
        <p:cTn id="99" dur="indefinite" restart="never" nodeType="tmRoot">
          <p:childTnLst>
            <p:seq>
              <p:cTn id="10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CustomShape 1"/>
          <p:cNvSpPr/>
          <p:nvPr/>
        </p:nvSpPr>
        <p:spPr>
          <a:xfrm>
            <a:off x="504000" y="301320"/>
            <a:ext cx="9070200" cy="1260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Partial Dependence Plots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70" name="CustomShape 2"/>
          <p:cNvSpPr/>
          <p:nvPr/>
        </p:nvSpPr>
        <p:spPr>
          <a:xfrm>
            <a:off x="504000" y="1768680"/>
            <a:ext cx="9070920" cy="438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71" name="" descr=""/>
          <p:cNvPicPr/>
          <p:nvPr/>
        </p:nvPicPr>
        <p:blipFill>
          <a:blip r:embed="rId1"/>
          <a:stretch/>
        </p:blipFill>
        <p:spPr>
          <a:xfrm>
            <a:off x="344160" y="1533240"/>
            <a:ext cx="9347760" cy="6025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01" dur="indefinite" restart="never" nodeType="tmRoot">
          <p:childTnLst>
            <p:seq>
              <p:cTn id="10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CustomShape 1"/>
          <p:cNvSpPr/>
          <p:nvPr/>
        </p:nvSpPr>
        <p:spPr>
          <a:xfrm>
            <a:off x="504000" y="301320"/>
            <a:ext cx="9071640" cy="126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latin typeface="Arial"/>
              </a:rPr>
              <a:t>Future Goals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73" name="CustomShape 2"/>
          <p:cNvSpPr/>
          <p:nvPr/>
        </p:nvSpPr>
        <p:spPr>
          <a:xfrm>
            <a:off x="504000" y="1768680"/>
            <a:ext cx="9071640" cy="438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Time sensitive portfolios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</a:pPr>
            <a:endParaRPr b="0" lang="en-US" sz="32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Model compression</a:t>
            </a:r>
            <a:endParaRPr b="0" lang="en-US" sz="32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/ building explainable models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</a:pPr>
            <a:endParaRPr b="0" lang="en-US" sz="32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Better model inspection</a:t>
            </a:r>
            <a:endParaRPr b="0" lang="en-US" sz="3200" spc="-1" strike="noStrike">
              <a:latin typeface="Arial"/>
            </a:endParaRPr>
          </a:p>
        </p:txBody>
      </p:sp>
    </p:spTree>
  </p:cSld>
  <p:timing>
    <p:tnLst>
      <p:par>
        <p:cTn id="103" dur="indefinite" restart="never" nodeType="tmRoot">
          <p:childTnLst>
            <p:seq>
              <p:cTn id="10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4" name="" descr=""/>
          <p:cNvPicPr/>
          <p:nvPr/>
        </p:nvPicPr>
        <p:blipFill>
          <a:blip r:embed="rId1"/>
          <a:stretch/>
        </p:blipFill>
        <p:spPr>
          <a:xfrm>
            <a:off x="91440" y="451440"/>
            <a:ext cx="5087880" cy="6673680"/>
          </a:xfrm>
          <a:prstGeom prst="rect">
            <a:avLst/>
          </a:prstGeom>
          <a:ln>
            <a:noFill/>
          </a:ln>
        </p:spPr>
      </p:pic>
      <p:grpSp>
        <p:nvGrpSpPr>
          <p:cNvPr id="375" name="Group 1"/>
          <p:cNvGrpSpPr/>
          <p:nvPr/>
        </p:nvGrpSpPr>
        <p:grpSpPr>
          <a:xfrm>
            <a:off x="5394960" y="1463040"/>
            <a:ext cx="7934400" cy="5210640"/>
            <a:chOff x="5394960" y="1463040"/>
            <a:chExt cx="7934400" cy="5210640"/>
          </a:xfrm>
        </p:grpSpPr>
        <p:sp>
          <p:nvSpPr>
            <p:cNvPr id="376" name="CustomShape 2"/>
            <p:cNvSpPr/>
            <p:nvPr/>
          </p:nvSpPr>
          <p:spPr>
            <a:xfrm>
              <a:off x="6766560" y="1555560"/>
              <a:ext cx="6562800" cy="51181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en-US" sz="2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amueller.github.io</a:t>
              </a:r>
              <a:endParaRPr b="0" lang="en-US" sz="28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endParaRPr b="0" lang="en-US" sz="28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br/>
              <a:r>
                <a:rPr b="0" lang="en-US" sz="2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@amuellerml</a:t>
              </a:r>
              <a:br/>
              <a:endParaRPr b="0" lang="en-US" sz="28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endParaRPr b="0" lang="en-US" sz="28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b="0" lang="en-US" sz="2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@amueller</a:t>
              </a:r>
              <a:br/>
              <a:endParaRPr b="0" lang="en-US" sz="28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br/>
              <a:r>
                <a:rPr b="0" lang="en-US" sz="2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andreas.mueller</a:t>
              </a:r>
              <a:endParaRPr b="0" lang="en-US" sz="28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b="0" lang="en-US" sz="2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@columbia.com</a:t>
              </a:r>
              <a:endParaRPr b="0" lang="en-US" sz="2800" spc="-1" strike="noStrike">
                <a:latin typeface="Arial"/>
              </a:endParaRPr>
            </a:p>
          </p:txBody>
        </p:sp>
        <p:pic>
          <p:nvPicPr>
            <p:cNvPr id="377" name="" descr=""/>
            <p:cNvPicPr/>
            <p:nvPr/>
          </p:nvPicPr>
          <p:blipFill>
            <a:blip r:embed="rId2"/>
            <a:stretch/>
          </p:blipFill>
          <p:spPr>
            <a:xfrm>
              <a:off x="5394960" y="3858480"/>
              <a:ext cx="1300320" cy="97956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78" name="" descr=""/>
            <p:cNvPicPr/>
            <p:nvPr/>
          </p:nvPicPr>
          <p:blipFill>
            <a:blip r:embed="rId3"/>
            <a:stretch/>
          </p:blipFill>
          <p:spPr>
            <a:xfrm>
              <a:off x="5644080" y="5380920"/>
              <a:ext cx="853560" cy="57816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79" name="" descr=""/>
            <p:cNvPicPr/>
            <p:nvPr/>
          </p:nvPicPr>
          <p:blipFill>
            <a:blip r:embed="rId4"/>
            <a:stretch/>
          </p:blipFill>
          <p:spPr>
            <a:xfrm>
              <a:off x="5486400" y="2399400"/>
              <a:ext cx="1306800" cy="138024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80" name="" descr=""/>
            <p:cNvPicPr/>
            <p:nvPr/>
          </p:nvPicPr>
          <p:blipFill>
            <a:blip r:embed="rId5"/>
            <a:stretch/>
          </p:blipFill>
          <p:spPr>
            <a:xfrm>
              <a:off x="5760720" y="1463040"/>
              <a:ext cx="730080" cy="771120"/>
            </a:xfrm>
            <a:prstGeom prst="rect">
              <a:avLst/>
            </a:prstGeom>
            <a:ln>
              <a:noFill/>
            </a:ln>
          </p:spPr>
        </p:pic>
      </p:grpSp>
    </p:spTree>
  </p:cSld>
  <p:timing>
    <p:tnLst>
      <p:par>
        <p:cTn id="105" dur="indefinite" restart="never" nodeType="tmRoot">
          <p:childTnLst>
            <p:seq>
              <p:cTn id="10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CustomShape 1"/>
          <p:cNvSpPr/>
          <p:nvPr/>
        </p:nvSpPr>
        <p:spPr>
          <a:xfrm>
            <a:off x="504000" y="301320"/>
            <a:ext cx="9070200" cy="1260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ML with sklearn &amp; pandas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60" name="CustomShape 2"/>
          <p:cNvSpPr/>
          <p:nvPr/>
        </p:nvSpPr>
        <p:spPr>
          <a:xfrm>
            <a:off x="504000" y="1768680"/>
            <a:ext cx="9070920" cy="438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61" name="" descr=""/>
          <p:cNvPicPr/>
          <p:nvPr/>
        </p:nvPicPr>
        <p:blipFill>
          <a:blip r:embed="rId1"/>
          <a:stretch/>
        </p:blipFill>
        <p:spPr>
          <a:xfrm>
            <a:off x="274320" y="1828800"/>
            <a:ext cx="9564120" cy="48452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CustomShape 1"/>
          <p:cNvSpPr/>
          <p:nvPr/>
        </p:nvSpPr>
        <p:spPr>
          <a:xfrm>
            <a:off x="504000" y="301320"/>
            <a:ext cx="9070200" cy="1260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Current Automatic ML frameworks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63" name="CustomShape 2"/>
          <p:cNvSpPr/>
          <p:nvPr/>
        </p:nvSpPr>
        <p:spPr>
          <a:xfrm>
            <a:off x="504000" y="1768680"/>
            <a:ext cx="9070920" cy="438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64" name="" descr=""/>
          <p:cNvPicPr/>
          <p:nvPr/>
        </p:nvPicPr>
        <p:blipFill>
          <a:blip r:embed="rId1"/>
          <a:stretch/>
        </p:blipFill>
        <p:spPr>
          <a:xfrm>
            <a:off x="69480" y="1713600"/>
            <a:ext cx="9804960" cy="4137480"/>
          </a:xfrm>
          <a:prstGeom prst="rect">
            <a:avLst/>
          </a:prstGeom>
          <a:ln>
            <a:noFill/>
          </a:ln>
        </p:spPr>
      </p:pic>
      <p:sp>
        <p:nvSpPr>
          <p:cNvPr id="265" name="Line 3"/>
          <p:cNvSpPr/>
          <p:nvPr/>
        </p:nvSpPr>
        <p:spPr>
          <a:xfrm>
            <a:off x="365760" y="5760720"/>
            <a:ext cx="1645920" cy="360"/>
          </a:xfrm>
          <a:prstGeom prst="line">
            <a:avLst/>
          </a:prstGeom>
          <a:ln w="76320">
            <a:solidFill>
              <a:srgbClr val="ed1c24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CustomShape 1"/>
          <p:cNvSpPr/>
          <p:nvPr/>
        </p:nvSpPr>
        <p:spPr>
          <a:xfrm>
            <a:off x="504000" y="301320"/>
            <a:ext cx="9070200" cy="5849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67" name="" descr=""/>
          <p:cNvPicPr/>
          <p:nvPr/>
        </p:nvPicPr>
        <p:blipFill>
          <a:blip r:embed="rId1"/>
          <a:stretch/>
        </p:blipFill>
        <p:spPr>
          <a:xfrm>
            <a:off x="0" y="9360"/>
            <a:ext cx="10079280" cy="6298920"/>
          </a:xfrm>
          <a:prstGeom prst="rect">
            <a:avLst/>
          </a:prstGeom>
          <a:ln>
            <a:noFill/>
          </a:ln>
        </p:spPr>
      </p:pic>
      <p:sp>
        <p:nvSpPr>
          <p:cNvPr id="268" name="CustomShape 2"/>
          <p:cNvSpPr/>
          <p:nvPr/>
        </p:nvSpPr>
        <p:spPr>
          <a:xfrm>
            <a:off x="-182880" y="6126480"/>
            <a:ext cx="10514520" cy="1644840"/>
          </a:xfrm>
          <a:prstGeom prst="rect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69" name="CustomShape 3"/>
          <p:cNvSpPr/>
          <p:nvPr/>
        </p:nvSpPr>
        <p:spPr>
          <a:xfrm>
            <a:off x="3840480" y="3749040"/>
            <a:ext cx="2559240" cy="36468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CustomShape 1"/>
          <p:cNvSpPr/>
          <p:nvPr/>
        </p:nvSpPr>
        <p:spPr>
          <a:xfrm>
            <a:off x="504000" y="301320"/>
            <a:ext cx="9070200" cy="5849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71" name="" descr=""/>
          <p:cNvPicPr/>
          <p:nvPr/>
        </p:nvPicPr>
        <p:blipFill>
          <a:blip r:embed="rId1"/>
          <a:stretch/>
        </p:blipFill>
        <p:spPr>
          <a:xfrm>
            <a:off x="360" y="0"/>
            <a:ext cx="10079280" cy="6298920"/>
          </a:xfrm>
          <a:prstGeom prst="rect">
            <a:avLst/>
          </a:prstGeom>
          <a:ln>
            <a:noFill/>
          </a:ln>
        </p:spPr>
      </p:pic>
      <p:sp>
        <p:nvSpPr>
          <p:cNvPr id="272" name="CustomShape 2"/>
          <p:cNvSpPr/>
          <p:nvPr/>
        </p:nvSpPr>
        <p:spPr>
          <a:xfrm>
            <a:off x="-182880" y="6126480"/>
            <a:ext cx="10514520" cy="1644840"/>
          </a:xfrm>
          <a:prstGeom prst="rect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73" name="CustomShape 3"/>
          <p:cNvSpPr/>
          <p:nvPr/>
        </p:nvSpPr>
        <p:spPr>
          <a:xfrm>
            <a:off x="3840480" y="3749040"/>
            <a:ext cx="2559240" cy="36468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4" name="CustomShape 4"/>
          <p:cNvSpPr/>
          <p:nvPr/>
        </p:nvSpPr>
        <p:spPr>
          <a:xfrm>
            <a:off x="3017520" y="522000"/>
            <a:ext cx="4489560" cy="322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6000" spc="-1" strike="noStrike">
                <a:solidFill>
                  <a:srgbClr val="ffffff"/>
                </a:solidFill>
                <a:latin typeface="Source Code Pro"/>
                <a:ea typeface="DejaVu Sans"/>
              </a:rPr>
              <a:t>d</a:t>
            </a:r>
            <a:r>
              <a:rPr b="0" lang="en-US" sz="6000" spc="-1" strike="noStrike">
                <a:solidFill>
                  <a:srgbClr val="999999"/>
                </a:solidFill>
                <a:latin typeface="Source Code Pro"/>
                <a:ea typeface="DejaVu Sans"/>
              </a:rPr>
              <a:t>ata</a:t>
            </a:r>
            <a:endParaRPr b="0" lang="en-US" sz="6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6000" spc="-1" strike="noStrike">
                <a:solidFill>
                  <a:srgbClr val="ffffff"/>
                </a:solidFill>
                <a:latin typeface="Source Code Pro"/>
                <a:ea typeface="DejaVu Sans"/>
              </a:rPr>
              <a:t>a</a:t>
            </a:r>
            <a:r>
              <a:rPr b="0" lang="en-US" sz="6000" spc="-1" strike="noStrike">
                <a:solidFill>
                  <a:srgbClr val="999999"/>
                </a:solidFill>
                <a:latin typeface="Source Code Pro"/>
                <a:ea typeface="DejaVu Sans"/>
              </a:rPr>
              <a:t>nalysis</a:t>
            </a:r>
            <a:endParaRPr b="0" lang="en-US" sz="6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6000" spc="-1" strike="noStrike">
                <a:solidFill>
                  <a:srgbClr val="ffffff"/>
                </a:solidFill>
                <a:latin typeface="Source Code Pro"/>
                <a:ea typeface="DejaVu Sans"/>
              </a:rPr>
              <a:t>b</a:t>
            </a:r>
            <a:r>
              <a:rPr b="0" lang="en-US" sz="6000" spc="-1" strike="noStrike">
                <a:solidFill>
                  <a:srgbClr val="b2b2b2"/>
                </a:solidFill>
                <a:latin typeface="Source Code Pro"/>
                <a:ea typeface="DejaVu Sans"/>
              </a:rPr>
              <a:t>aseline</a:t>
            </a:r>
            <a:endParaRPr b="0" lang="en-US" sz="6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6000" spc="-1" strike="noStrike">
                <a:solidFill>
                  <a:srgbClr val="ffffff"/>
                </a:solidFill>
                <a:latin typeface="Source Code Pro"/>
                <a:ea typeface="DejaVu Sans"/>
              </a:rPr>
              <a:t>l</a:t>
            </a:r>
            <a:r>
              <a:rPr b="0" lang="en-US" sz="6000" spc="-1" strike="noStrike">
                <a:solidFill>
                  <a:srgbClr val="b2b2b2"/>
                </a:solidFill>
                <a:latin typeface="Source Code Pro"/>
                <a:ea typeface="DejaVu Sans"/>
              </a:rPr>
              <a:t>ibrary</a:t>
            </a:r>
            <a:endParaRPr b="0" lang="en-US" sz="6000" spc="-1" strike="noStrike">
              <a:latin typeface="Arial"/>
            </a:endParaRPr>
          </a:p>
        </p:txBody>
      </p:sp>
    </p:spTree>
  </p:cSld>
  <p:timing>
    <p:tnLst>
      <p:par>
        <p:cTn id="13" dur="indefinite" restart="never" nodeType="tmRoot">
          <p:childTnLst>
            <p:seq>
              <p:cTn id="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CustomShape 1"/>
          <p:cNvSpPr/>
          <p:nvPr/>
        </p:nvSpPr>
        <p:spPr>
          <a:xfrm>
            <a:off x="281880" y="266040"/>
            <a:ext cx="9070200" cy="5849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6" name="CustomShape 2"/>
          <p:cNvSpPr/>
          <p:nvPr/>
        </p:nvSpPr>
        <p:spPr>
          <a:xfrm>
            <a:off x="2063880" y="1209600"/>
            <a:ext cx="5485320" cy="5302440"/>
          </a:xfrm>
          <a:prstGeom prst="ellipse">
            <a:avLst/>
          </a:prstGeom>
          <a:noFill/>
          <a:ln w="685800">
            <a:solidFill>
              <a:srgbClr val="adc5e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7" name="CustomShape 3"/>
          <p:cNvSpPr/>
          <p:nvPr/>
        </p:nvSpPr>
        <p:spPr>
          <a:xfrm>
            <a:off x="875160" y="3769920"/>
            <a:ext cx="1827720" cy="45612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Data Collection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78" name="CustomShape 4"/>
          <p:cNvSpPr/>
          <p:nvPr/>
        </p:nvSpPr>
        <p:spPr>
          <a:xfrm>
            <a:off x="2063880" y="1575360"/>
            <a:ext cx="1736280" cy="45612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Data Cleaning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79" name="CustomShape 5"/>
          <p:cNvSpPr/>
          <p:nvPr/>
        </p:nvSpPr>
        <p:spPr>
          <a:xfrm>
            <a:off x="5447160" y="1483920"/>
            <a:ext cx="1736280" cy="45612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Visualization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80" name="CustomShape 6"/>
          <p:cNvSpPr/>
          <p:nvPr/>
        </p:nvSpPr>
        <p:spPr>
          <a:xfrm>
            <a:off x="6544440" y="3312720"/>
            <a:ext cx="1736280" cy="45612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Model Building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81" name="CustomShape 7"/>
          <p:cNvSpPr/>
          <p:nvPr/>
        </p:nvSpPr>
        <p:spPr>
          <a:xfrm>
            <a:off x="5995800" y="5507280"/>
            <a:ext cx="2142000" cy="45612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Model Interpretation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82" name="CustomShape 8"/>
          <p:cNvSpPr/>
          <p:nvPr/>
        </p:nvSpPr>
        <p:spPr>
          <a:xfrm rot="1415400">
            <a:off x="1825200" y="2486520"/>
            <a:ext cx="913320" cy="730440"/>
          </a:xfrm>
          <a:custGeom>
            <a:avLst/>
            <a:gdLst/>
            <a:ahLst/>
            <a:rect l="l" t="t" r="r" b="b"/>
            <a:pathLst>
              <a:path w="2542" h="2034">
                <a:moveTo>
                  <a:pt x="799" y="2033"/>
                </a:moveTo>
                <a:lnTo>
                  <a:pt x="799" y="858"/>
                </a:lnTo>
                <a:lnTo>
                  <a:pt x="0" y="858"/>
                </a:lnTo>
                <a:lnTo>
                  <a:pt x="1270" y="0"/>
                </a:lnTo>
                <a:lnTo>
                  <a:pt x="2541" y="858"/>
                </a:lnTo>
                <a:lnTo>
                  <a:pt x="1742" y="857"/>
                </a:lnTo>
                <a:lnTo>
                  <a:pt x="1743" y="2032"/>
                </a:lnTo>
                <a:lnTo>
                  <a:pt x="799" y="2033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83" name="CustomShape 9"/>
          <p:cNvSpPr/>
          <p:nvPr/>
        </p:nvSpPr>
        <p:spPr>
          <a:xfrm rot="16002600">
            <a:off x="4466880" y="6126840"/>
            <a:ext cx="913320" cy="730440"/>
          </a:xfrm>
          <a:custGeom>
            <a:avLst/>
            <a:gdLst/>
            <a:ahLst/>
            <a:rect l="l" t="t" r="r" b="b"/>
            <a:pathLst>
              <a:path w="2543" h="2034">
                <a:moveTo>
                  <a:pt x="802" y="2033"/>
                </a:moveTo>
                <a:lnTo>
                  <a:pt x="801" y="1019"/>
                </a:lnTo>
                <a:lnTo>
                  <a:pt x="0" y="1020"/>
                </a:lnTo>
                <a:lnTo>
                  <a:pt x="1269" y="0"/>
                </a:lnTo>
                <a:lnTo>
                  <a:pt x="2542" y="1016"/>
                </a:lnTo>
                <a:lnTo>
                  <a:pt x="1741" y="1017"/>
                </a:lnTo>
                <a:lnTo>
                  <a:pt x="1744" y="2032"/>
                </a:lnTo>
                <a:lnTo>
                  <a:pt x="802" y="2033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84" name="CustomShape 10"/>
          <p:cNvSpPr/>
          <p:nvPr/>
        </p:nvSpPr>
        <p:spPr>
          <a:xfrm rot="8950200">
            <a:off x="6856560" y="2341440"/>
            <a:ext cx="913320" cy="730440"/>
          </a:xfrm>
          <a:custGeom>
            <a:avLst/>
            <a:gdLst/>
            <a:ahLst/>
            <a:rect l="l" t="t" r="r" b="b"/>
            <a:pathLst>
              <a:path w="2542" h="2034">
                <a:moveTo>
                  <a:pt x="800" y="2033"/>
                </a:moveTo>
                <a:lnTo>
                  <a:pt x="799" y="858"/>
                </a:lnTo>
                <a:lnTo>
                  <a:pt x="0" y="858"/>
                </a:lnTo>
                <a:lnTo>
                  <a:pt x="1269" y="0"/>
                </a:lnTo>
                <a:lnTo>
                  <a:pt x="2541" y="856"/>
                </a:lnTo>
                <a:lnTo>
                  <a:pt x="1742" y="857"/>
                </a:lnTo>
                <a:lnTo>
                  <a:pt x="1743" y="2032"/>
                </a:lnTo>
                <a:lnTo>
                  <a:pt x="800" y="2033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85" name="CustomShape 11"/>
          <p:cNvSpPr/>
          <p:nvPr/>
        </p:nvSpPr>
        <p:spPr>
          <a:xfrm rot="19872000">
            <a:off x="1852200" y="4676040"/>
            <a:ext cx="913320" cy="730440"/>
          </a:xfrm>
          <a:custGeom>
            <a:avLst/>
            <a:gdLst/>
            <a:ahLst/>
            <a:rect l="l" t="t" r="r" b="b"/>
            <a:pathLst>
              <a:path w="2542" h="2034">
                <a:moveTo>
                  <a:pt x="799" y="2032"/>
                </a:moveTo>
                <a:lnTo>
                  <a:pt x="799" y="857"/>
                </a:lnTo>
                <a:lnTo>
                  <a:pt x="0" y="857"/>
                </a:lnTo>
                <a:lnTo>
                  <a:pt x="1270" y="0"/>
                </a:lnTo>
                <a:lnTo>
                  <a:pt x="2541" y="857"/>
                </a:lnTo>
                <a:lnTo>
                  <a:pt x="1742" y="857"/>
                </a:lnTo>
                <a:lnTo>
                  <a:pt x="1742" y="2033"/>
                </a:lnTo>
                <a:lnTo>
                  <a:pt x="799" y="2032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86" name="CustomShape 12"/>
          <p:cNvSpPr/>
          <p:nvPr/>
        </p:nvSpPr>
        <p:spPr>
          <a:xfrm rot="5428800">
            <a:off x="96480" y="3660480"/>
            <a:ext cx="913320" cy="730440"/>
          </a:xfrm>
          <a:custGeom>
            <a:avLst/>
            <a:gdLst/>
            <a:ahLst/>
            <a:rect l="l" t="t" r="r" b="b"/>
            <a:pathLst>
              <a:path w="2542" h="2035">
                <a:moveTo>
                  <a:pt x="799" y="2034"/>
                </a:moveTo>
                <a:lnTo>
                  <a:pt x="799" y="859"/>
                </a:lnTo>
                <a:lnTo>
                  <a:pt x="0" y="859"/>
                </a:lnTo>
                <a:lnTo>
                  <a:pt x="1270" y="0"/>
                </a:lnTo>
                <a:lnTo>
                  <a:pt x="2541" y="858"/>
                </a:lnTo>
                <a:lnTo>
                  <a:pt x="1742" y="858"/>
                </a:lnTo>
                <a:lnTo>
                  <a:pt x="1742" y="2033"/>
                </a:lnTo>
                <a:lnTo>
                  <a:pt x="799" y="2034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87" name="CustomShape 13"/>
          <p:cNvSpPr/>
          <p:nvPr/>
        </p:nvSpPr>
        <p:spPr>
          <a:xfrm rot="11891400">
            <a:off x="6910920" y="4443480"/>
            <a:ext cx="913320" cy="730440"/>
          </a:xfrm>
          <a:custGeom>
            <a:avLst/>
            <a:gdLst/>
            <a:ahLst/>
            <a:rect l="l" t="t" r="r" b="b"/>
            <a:pathLst>
              <a:path w="2542" h="2035">
                <a:moveTo>
                  <a:pt x="799" y="2033"/>
                </a:moveTo>
                <a:lnTo>
                  <a:pt x="799" y="858"/>
                </a:lnTo>
                <a:lnTo>
                  <a:pt x="0" y="858"/>
                </a:lnTo>
                <a:lnTo>
                  <a:pt x="1270" y="0"/>
                </a:lnTo>
                <a:lnTo>
                  <a:pt x="2541" y="858"/>
                </a:lnTo>
                <a:lnTo>
                  <a:pt x="1742" y="858"/>
                </a:lnTo>
                <a:lnTo>
                  <a:pt x="1742" y="2034"/>
                </a:lnTo>
                <a:lnTo>
                  <a:pt x="799" y="2033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88" name="CustomShape 14"/>
          <p:cNvSpPr/>
          <p:nvPr/>
        </p:nvSpPr>
        <p:spPr>
          <a:xfrm>
            <a:off x="550800" y="1005840"/>
            <a:ext cx="2176200" cy="392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600" spc="-1" strike="noStrike">
                <a:solidFill>
                  <a:srgbClr val="000000"/>
                </a:solidFill>
                <a:latin typeface="Source Code Pro"/>
                <a:ea typeface="DejaVu Sans"/>
              </a:rPr>
              <a:t>dabl.clean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289" name="CustomShape 15"/>
          <p:cNvSpPr/>
          <p:nvPr/>
        </p:nvSpPr>
        <p:spPr>
          <a:xfrm>
            <a:off x="6609600" y="857880"/>
            <a:ext cx="2350440" cy="695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600" spc="-1" strike="noStrike">
                <a:solidFill>
                  <a:srgbClr val="000000"/>
                </a:solidFill>
                <a:latin typeface="Source Code Pro"/>
                <a:ea typeface="DejaVu Sans"/>
              </a:rPr>
              <a:t>dabl.plot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290" name="CustomShape 16"/>
          <p:cNvSpPr/>
          <p:nvPr/>
        </p:nvSpPr>
        <p:spPr>
          <a:xfrm>
            <a:off x="7550280" y="3840480"/>
            <a:ext cx="2977200" cy="1067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Source Code Pro"/>
                <a:ea typeface="DejaVu Sans"/>
              </a:rPr>
              <a:t>dabl.</a:t>
            </a:r>
            <a:br/>
            <a:r>
              <a:rPr b="0" lang="en-US" sz="2400" spc="-1" strike="noStrike">
                <a:solidFill>
                  <a:srgbClr val="000000"/>
                </a:solidFill>
                <a:latin typeface="Source Code Pro"/>
                <a:ea typeface="DejaVu Sans"/>
              </a:rPr>
              <a:t>AnyClassifier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91" name="CustomShape 17"/>
          <p:cNvSpPr/>
          <p:nvPr/>
        </p:nvSpPr>
        <p:spPr>
          <a:xfrm>
            <a:off x="7132320" y="6115320"/>
            <a:ext cx="2855880" cy="741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600" spc="-1" strike="noStrike">
                <a:solidFill>
                  <a:srgbClr val="000000"/>
                </a:solidFill>
                <a:latin typeface="Source Code Pro"/>
                <a:ea typeface="DejaVu Sans"/>
              </a:rPr>
              <a:t>dabl.explain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292" name="CustomShape 18"/>
          <p:cNvSpPr/>
          <p:nvPr/>
        </p:nvSpPr>
        <p:spPr>
          <a:xfrm>
            <a:off x="509400" y="6456960"/>
            <a:ext cx="2650680" cy="857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You actually have to think, sorry.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293" name="CustomShape 19"/>
          <p:cNvSpPr/>
          <p:nvPr/>
        </p:nvSpPr>
        <p:spPr>
          <a:xfrm rot="5412600">
            <a:off x="4208400" y="915480"/>
            <a:ext cx="913320" cy="730440"/>
          </a:xfrm>
          <a:custGeom>
            <a:avLst/>
            <a:gdLst/>
            <a:ahLst/>
            <a:rect l="l" t="t" r="r" b="b"/>
            <a:pathLst>
              <a:path w="2542" h="2035">
                <a:moveTo>
                  <a:pt x="869" y="2034"/>
                </a:moveTo>
                <a:lnTo>
                  <a:pt x="868" y="964"/>
                </a:lnTo>
                <a:lnTo>
                  <a:pt x="0" y="965"/>
                </a:lnTo>
                <a:lnTo>
                  <a:pt x="1268" y="0"/>
                </a:lnTo>
                <a:lnTo>
                  <a:pt x="2541" y="961"/>
                </a:lnTo>
                <a:lnTo>
                  <a:pt x="1673" y="962"/>
                </a:lnTo>
                <a:lnTo>
                  <a:pt x="1674" y="2032"/>
                </a:lnTo>
                <a:lnTo>
                  <a:pt x="869" y="2034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94" name="CustomShape 20"/>
          <p:cNvSpPr/>
          <p:nvPr/>
        </p:nvSpPr>
        <p:spPr>
          <a:xfrm>
            <a:off x="1280160" y="5760720"/>
            <a:ext cx="3017160" cy="36468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business/science evaluation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15" dur="indefinite" restart="never" nodeType="tmRoot">
          <p:childTnLst>
            <p:seq>
              <p:cTn id="16" dur="indefinite" nodeType="mainSeq">
                <p:childTnLst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CustomShape 1"/>
          <p:cNvSpPr/>
          <p:nvPr/>
        </p:nvSpPr>
        <p:spPr>
          <a:xfrm>
            <a:off x="504000" y="301320"/>
            <a:ext cx="9070200" cy="5849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Data cleaning</a:t>
            </a:r>
            <a:endParaRPr b="0" lang="en-US" sz="3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&amp; preprocessing</a:t>
            </a:r>
            <a:endParaRPr b="0" lang="en-US" sz="3200" spc="-1" strike="noStrike">
              <a:latin typeface="Arial"/>
            </a:endParaRPr>
          </a:p>
        </p:txBody>
      </p:sp>
    </p:spTree>
  </p:cSld>
  <p:timing>
    <p:tnLst>
      <p:par>
        <p:cTn id="37" dur="indefinite" restart="never" nodeType="tmRoot">
          <p:childTnLst>
            <p:seq>
              <p:cTn id="3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5117</TotalTime>
  <Application>LibreOffice/6.0.7.3$Linux_X86_64 LibreOffice_project/00m0$Build-3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2017-05-15T16:23:37Z</dcterms:created>
  <dc:creator/>
  <dc:description/>
  <dc:language>en-US</dc:language>
  <cp:lastModifiedBy/>
  <cp:lastPrinted>2019-06-19T20:07:05Z</cp:lastPrinted>
  <dcterms:modified xsi:type="dcterms:W3CDTF">2020-02-10T20:21:18Z</dcterms:modified>
  <cp:revision>210</cp:revision>
  <dc:subject/>
  <dc:title/>
</cp:coreProperties>
</file>